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24384000" cy="13716000"/>
  <p:notesSz cx="6858000" cy="9144000"/>
  <p:embeddedFontLst>
    <p:embeddedFont>
      <p:font typeface="Calibri" panose="020F0502020204030204" pitchFamily="34" charset="0"/>
      <p:regular r:id="rId27"/>
      <p:bold r:id="rId28"/>
      <p:italic r:id="rId29"/>
      <p:boldItalic r:id="rId30"/>
    </p:embeddedFont>
    <p:embeddedFont>
      <p:font typeface="Helvetica Neue" panose="020B0604020202020204" charset="0"/>
      <p:regular r:id="rId31"/>
      <p:bold r:id="rId32"/>
      <p:italic r:id="rId33"/>
      <p:boldItalic r:id="rId34"/>
    </p:embeddedFont>
    <p:embeddedFont>
      <p:font typeface="Impact" panose="020B0806030902050204" pitchFamily="34" charset="0"/>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385FDC4-DD7F-4E0E-83D0-C63A96E9E375}">
  <a:tblStyle styleId="{5385FDC4-DD7F-4E0E-83D0-C63A96E9E375}" styleName="Table_0">
    <a:wholeTbl>
      <a:tcTxStyle b="off" i="off">
        <a:font>
          <a:latin typeface="Helvetica Neue Medium"/>
          <a:ea typeface="Helvetica Neue Medium"/>
          <a:cs typeface="Helvetica Neue Medium"/>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CADFFF"/>
          </a:solidFill>
        </a:fill>
      </a:tcStyle>
    </a:wholeTbl>
    <a:band1H>
      <a:tcTxStyle/>
      <a:tcStyle>
        <a:tcBdr/>
      </a:tcStyle>
    </a:band1H>
    <a:band2H>
      <a:tcTxStyle b="off" i="off"/>
      <a:tcStyle>
        <a:tcBdr/>
        <a:fill>
          <a:solidFill>
            <a:srgbClr val="E6F0FF"/>
          </a:solidFill>
        </a:fill>
      </a:tcStyle>
    </a:band2H>
    <a:band1V>
      <a:tcTxStyle/>
      <a:tcStyle>
        <a:tcBdr/>
      </a:tcStyle>
    </a:band1V>
    <a:band2V>
      <a:tcTxStyle/>
      <a:tcStyle>
        <a:tcBdr/>
      </a:tcStyle>
    </a:band2V>
    <a:lastCol>
      <a:tcTxStyle/>
      <a:tcStyle>
        <a:tcBdr/>
      </a:tcStyle>
    </a:lastCol>
    <a:firstCol>
      <a:tcTxStyle b="on" i="off">
        <a:font>
          <a:latin typeface="Helvetica Neue"/>
          <a:ea typeface="Helvetica Neue"/>
          <a:cs typeface="Helvetica Neue"/>
        </a:font>
        <a:srgbClr val="FFFFF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chemeClr val="accent1"/>
          </a:solidFill>
        </a:fill>
      </a:tcStyle>
    </a:firstCol>
    <a:lastRow>
      <a:tcTxStyle b="on" i="off">
        <a:font>
          <a:latin typeface="Helvetica Neue"/>
          <a:ea typeface="Helvetica Neue"/>
          <a:cs typeface="Helvetica Neue"/>
        </a:font>
        <a:srgbClr val="FFFFF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381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chemeClr val="accent1"/>
          </a:solidFill>
        </a:fill>
      </a:tcStyle>
    </a:lastRow>
    <a:seCell>
      <a:tcTxStyle/>
      <a:tcStyle>
        <a:tcBdr/>
      </a:tcStyle>
    </a:seCell>
    <a:swCell>
      <a:tcTxStyle/>
      <a:tcStyle>
        <a:tcBdr/>
      </a:tcStyle>
    </a:swCell>
    <a:firstRow>
      <a:tcTxStyle b="on" i="off">
        <a:font>
          <a:latin typeface="Helvetica Neue"/>
          <a:ea typeface="Helvetica Neue"/>
          <a:cs typeface="Helvetica Neue"/>
        </a:font>
        <a:srgbClr val="FFFFF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381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chemeClr val="accent1"/>
          </a:solidFill>
        </a:fill>
      </a:tcStyle>
    </a:firstRow>
    <a:neCell>
      <a:tcTxStyle/>
      <a:tcStyle>
        <a:tcBdr/>
      </a:tcStyle>
    </a:neCell>
    <a:nwCell>
      <a:tcTxStyle/>
      <a:tcStyle>
        <a:tcBdr/>
      </a:tcStyle>
    </a:nwCell>
  </a:tblStyle>
  <a:tblStyle styleId="{B936A407-45FB-4405-94C2-9DBDF5281AC0}" styleName="Table_1">
    <a:wholeTbl>
      <a:tcTxStyle b="off" i="off">
        <a:font>
          <a:latin typeface="Helvetica"/>
          <a:ea typeface="Helvetica"/>
          <a:cs typeface="Helvetica"/>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2" d="100"/>
          <a:sy n="32" d="100"/>
        </p:scale>
        <p:origin x="78"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lstStyle>
            <a:lvl1pPr marL="457200" marR="0" lvl="0"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1pPr>
            <a:lvl2pPr marL="914400" marR="0" lvl="1"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Google Shape;24;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 name="Google Shape;2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56f8422b81_0_6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g56f8422b81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 name="Google Shape;3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 name="Google Shape;3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g56f8422b81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 name="Google Shape;42;g56f8422b81_0_9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6f8422b81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6f8422b81_0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6f8422b8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2" name="Google Shape;72;g56f8422b81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s-MX"/>
              <a:t>De acuerdo a la lista obtenida el 11/03/2019, se contaba con 12,153 direcciones de correo electrónicos de directorio activo. 71% de CGOR,  10% DGEE, 7% DGGMA, DGES 6%,  DGVSPI 3% &amp; DGEGSPJ 2%</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Portada" type="tx">
  <p:cSld name="TITLE_AND_BODY">
    <p:spTree>
      <p:nvGrpSpPr>
        <p:cNvPr id="1" name="Shape 9"/>
        <p:cNvGrpSpPr/>
        <p:nvPr/>
      </p:nvGrpSpPr>
      <p:grpSpPr>
        <a:xfrm>
          <a:off x="0" y="0"/>
          <a:ext cx="0" cy="0"/>
          <a:chOff x="0" y="0"/>
          <a:chExt cx="0" cy="0"/>
        </a:xfrm>
      </p:grpSpPr>
      <p:pic>
        <p:nvPicPr>
          <p:cNvPr id="10" name="Google Shape;10;p2" descr="image2.png"/>
          <p:cNvPicPr preferRelativeResize="0"/>
          <p:nvPr/>
        </p:nvPicPr>
        <p:blipFill rotWithShape="1">
          <a:blip r:embed="rId2">
            <a:alphaModFix/>
          </a:blip>
          <a:srcRect/>
          <a:stretch/>
        </p:blipFill>
        <p:spPr>
          <a:xfrm>
            <a:off x="0" y="0"/>
            <a:ext cx="24384001" cy="13716000"/>
          </a:xfrm>
          <a:prstGeom prst="rect">
            <a:avLst/>
          </a:prstGeom>
          <a:noFill/>
          <a:ln>
            <a:noFill/>
          </a:ln>
        </p:spPr>
      </p:pic>
      <p:cxnSp>
        <p:nvCxnSpPr>
          <p:cNvPr id="11" name="Google Shape;11;p2"/>
          <p:cNvCxnSpPr/>
          <p:nvPr/>
        </p:nvCxnSpPr>
        <p:spPr>
          <a:xfrm>
            <a:off x="9098697" y="7894780"/>
            <a:ext cx="1" cy="2188031"/>
          </a:xfrm>
          <a:prstGeom prst="straightConnector1">
            <a:avLst/>
          </a:prstGeom>
          <a:noFill/>
          <a:ln w="57150" cap="flat" cmpd="sng">
            <a:solidFill>
              <a:srgbClr val="002060"/>
            </a:solidFill>
            <a:prstDash val="solid"/>
            <a:miter lim="400000"/>
            <a:headEnd type="none" w="sm" len="sm"/>
            <a:tailEnd type="none" w="sm" len="sm"/>
          </a:ln>
        </p:spPr>
      </p:cxnSp>
      <p:sp>
        <p:nvSpPr>
          <p:cNvPr id="12" name="Google Shape;12;p2"/>
          <p:cNvSpPr txBox="1">
            <a:spLocks noGrp="1"/>
          </p:cNvSpPr>
          <p:nvPr>
            <p:ph type="title"/>
          </p:nvPr>
        </p:nvSpPr>
        <p:spPr>
          <a:xfrm>
            <a:off x="9399956" y="7934504"/>
            <a:ext cx="14722620" cy="5516941"/>
          </a:xfrm>
          <a:prstGeom prst="rect">
            <a:avLst/>
          </a:prstGeom>
          <a:noFill/>
          <a:ln>
            <a:noFill/>
          </a:ln>
        </p:spPr>
        <p:txBody>
          <a:bodyPr spcFirstLastPara="1" wrap="square" lIns="45700" tIns="45700" rIns="45700" bIns="45700" anchor="t" anchorCtr="0"/>
          <a:lstStyle>
            <a:lvl1pPr lvl="0" algn="l">
              <a:lnSpc>
                <a:spcPct val="100000"/>
              </a:lnSpc>
              <a:spcBef>
                <a:spcPts val="0"/>
              </a:spcBef>
              <a:spcAft>
                <a:spcPts val="0"/>
              </a:spcAft>
              <a:buClr>
                <a:srgbClr val="092F57"/>
              </a:buClr>
              <a:buSzPts val="12000"/>
              <a:buFont typeface="Arial"/>
              <a:buNone/>
              <a:defRPr sz="12000" b="1">
                <a:solidFill>
                  <a:srgbClr val="092F57"/>
                </a:solidFill>
                <a:latin typeface="Arial"/>
                <a:ea typeface="Arial"/>
                <a:cs typeface="Arial"/>
                <a:sym typeface="Arial"/>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textos">
  <p:cSld name="Título y textos">
    <p:spTree>
      <p:nvGrpSpPr>
        <p:cNvPr id="1" name="Shape 13"/>
        <p:cNvGrpSpPr/>
        <p:nvPr/>
      </p:nvGrpSpPr>
      <p:grpSpPr>
        <a:xfrm>
          <a:off x="0" y="0"/>
          <a:ext cx="0" cy="0"/>
          <a:chOff x="0" y="0"/>
          <a:chExt cx="0" cy="0"/>
        </a:xfrm>
      </p:grpSpPr>
      <p:sp>
        <p:nvSpPr>
          <p:cNvPr id="14" name="Google Shape;14;p3"/>
          <p:cNvSpPr txBox="1">
            <a:spLocks noGrp="1"/>
          </p:cNvSpPr>
          <p:nvPr>
            <p:ph type="body" idx="1"/>
          </p:nvPr>
        </p:nvSpPr>
        <p:spPr>
          <a:xfrm>
            <a:off x="1436915" y="2775856"/>
            <a:ext cx="21267510" cy="9081847"/>
          </a:xfrm>
          <a:prstGeom prst="rect">
            <a:avLst/>
          </a:prstGeom>
          <a:noFill/>
          <a:ln>
            <a:noFill/>
          </a:ln>
        </p:spPr>
        <p:txBody>
          <a:bodyPr spcFirstLastPara="1" wrap="square" lIns="45700" tIns="45700" rIns="45700" bIns="45700" anchor="t" anchorCtr="0"/>
          <a:lstStyle>
            <a:lvl1pPr marL="457200" lvl="0" indent="-657225" algn="l">
              <a:lnSpc>
                <a:spcPct val="100000"/>
              </a:lnSpc>
              <a:spcBef>
                <a:spcPts val="5900"/>
              </a:spcBef>
              <a:spcAft>
                <a:spcPts val="0"/>
              </a:spcAft>
              <a:buClr>
                <a:srgbClr val="0074C8"/>
              </a:buClr>
              <a:buSzPts val="6750"/>
              <a:buFont typeface="Arial"/>
              <a:buChar char="•"/>
              <a:defRPr sz="5400">
                <a:latin typeface="Arial"/>
                <a:ea typeface="Arial"/>
                <a:cs typeface="Arial"/>
                <a:sym typeface="Arial"/>
              </a:defRPr>
            </a:lvl1pPr>
            <a:lvl2pPr marL="914400" lvl="1" indent="-657225" algn="l">
              <a:lnSpc>
                <a:spcPct val="100000"/>
              </a:lnSpc>
              <a:spcBef>
                <a:spcPts val="5900"/>
              </a:spcBef>
              <a:spcAft>
                <a:spcPts val="0"/>
              </a:spcAft>
              <a:buClr>
                <a:srgbClr val="0074C8"/>
              </a:buClr>
              <a:buSzPts val="6750"/>
              <a:buFont typeface="Arial"/>
              <a:buChar char="•"/>
              <a:defRPr sz="5400">
                <a:latin typeface="Arial"/>
                <a:ea typeface="Arial"/>
                <a:cs typeface="Arial"/>
                <a:sym typeface="Arial"/>
              </a:defRPr>
            </a:lvl2pPr>
            <a:lvl3pPr marL="1371600" lvl="2" indent="-657225" algn="l">
              <a:lnSpc>
                <a:spcPct val="100000"/>
              </a:lnSpc>
              <a:spcBef>
                <a:spcPts val="5900"/>
              </a:spcBef>
              <a:spcAft>
                <a:spcPts val="0"/>
              </a:spcAft>
              <a:buClr>
                <a:srgbClr val="0074C8"/>
              </a:buClr>
              <a:buSzPts val="6750"/>
              <a:buFont typeface="Arial"/>
              <a:buChar char="•"/>
              <a:defRPr sz="5400">
                <a:latin typeface="Arial"/>
                <a:ea typeface="Arial"/>
                <a:cs typeface="Arial"/>
                <a:sym typeface="Arial"/>
              </a:defRPr>
            </a:lvl3pPr>
            <a:lvl4pPr marL="1828800" lvl="3" indent="-657225" algn="l">
              <a:lnSpc>
                <a:spcPct val="100000"/>
              </a:lnSpc>
              <a:spcBef>
                <a:spcPts val="5900"/>
              </a:spcBef>
              <a:spcAft>
                <a:spcPts val="0"/>
              </a:spcAft>
              <a:buClr>
                <a:srgbClr val="0074C8"/>
              </a:buClr>
              <a:buSzPts val="6750"/>
              <a:buFont typeface="Arial"/>
              <a:buChar char="•"/>
              <a:defRPr sz="5400">
                <a:latin typeface="Arial"/>
                <a:ea typeface="Arial"/>
                <a:cs typeface="Arial"/>
                <a:sym typeface="Arial"/>
              </a:defRPr>
            </a:lvl4pPr>
            <a:lvl5pPr marL="2286000" lvl="4" indent="-657225" algn="l">
              <a:lnSpc>
                <a:spcPct val="100000"/>
              </a:lnSpc>
              <a:spcBef>
                <a:spcPts val="5900"/>
              </a:spcBef>
              <a:spcAft>
                <a:spcPts val="0"/>
              </a:spcAft>
              <a:buClr>
                <a:srgbClr val="0074C8"/>
              </a:buClr>
              <a:buSzPts val="6750"/>
              <a:buFont typeface="Arial"/>
              <a:buChar char="•"/>
              <a:defRPr sz="5400">
                <a:latin typeface="Arial"/>
                <a:ea typeface="Arial"/>
                <a:cs typeface="Arial"/>
                <a:sym typeface="Arial"/>
              </a:defRPr>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15" name="Google Shape;15;p3"/>
          <p:cNvSpPr txBox="1">
            <a:spLocks noGrp="1"/>
          </p:cNvSpPr>
          <p:nvPr>
            <p:ph type="body" idx="2"/>
          </p:nvPr>
        </p:nvSpPr>
        <p:spPr>
          <a:xfrm>
            <a:off x="1436914" y="365124"/>
            <a:ext cx="21267510" cy="1683208"/>
          </a:xfrm>
          <a:prstGeom prst="rect">
            <a:avLst/>
          </a:prstGeom>
          <a:noFill/>
          <a:ln>
            <a:noFill/>
          </a:ln>
        </p:spPr>
        <p:txBody>
          <a:bodyPr spcFirstLastPara="1" wrap="square" lIns="45700" tIns="45700" rIns="45700" bIns="45700" anchor="t" anchorCtr="0"/>
          <a:lstStyle>
            <a:lvl1pPr marL="457200" lvl="0" indent="-228600" algn="ctr">
              <a:lnSpc>
                <a:spcPct val="100000"/>
              </a:lnSpc>
              <a:spcBef>
                <a:spcPts val="0"/>
              </a:spcBef>
              <a:spcAft>
                <a:spcPts val="0"/>
              </a:spcAft>
              <a:buClr>
                <a:srgbClr val="002F58"/>
              </a:buClr>
              <a:buSzPts val="9000"/>
              <a:buFont typeface="Arial"/>
              <a:buNone/>
              <a:defRPr sz="9000" b="1">
                <a:solidFill>
                  <a:srgbClr val="002F58"/>
                </a:solidFill>
                <a:latin typeface="Arial"/>
                <a:ea typeface="Arial"/>
                <a:cs typeface="Arial"/>
                <a:sym typeface="Arial"/>
              </a:defRPr>
            </a:lvl1pPr>
            <a:lvl2pPr marL="914400" lvl="1" indent="-371475" algn="l">
              <a:lnSpc>
                <a:spcPct val="100000"/>
              </a:lnSpc>
              <a:spcBef>
                <a:spcPts val="5900"/>
              </a:spcBef>
              <a:spcAft>
                <a:spcPts val="0"/>
              </a:spcAft>
              <a:buClr>
                <a:srgbClr val="000000"/>
              </a:buClr>
              <a:buSzPts val="2250"/>
              <a:buChar char="•"/>
              <a:defRPr/>
            </a:lvl2pPr>
            <a:lvl3pPr marL="1371600" lvl="2" indent="-371475" algn="l">
              <a:lnSpc>
                <a:spcPct val="100000"/>
              </a:lnSpc>
              <a:spcBef>
                <a:spcPts val="5900"/>
              </a:spcBef>
              <a:spcAft>
                <a:spcPts val="0"/>
              </a:spcAft>
              <a:buClr>
                <a:srgbClr val="000000"/>
              </a:buClr>
              <a:buSzPts val="2250"/>
              <a:buChar char="•"/>
              <a:defRPr/>
            </a:lvl3pPr>
            <a:lvl4pPr marL="1828800" lvl="3" indent="-371475" algn="l">
              <a:lnSpc>
                <a:spcPct val="100000"/>
              </a:lnSpc>
              <a:spcBef>
                <a:spcPts val="5900"/>
              </a:spcBef>
              <a:spcAft>
                <a:spcPts val="0"/>
              </a:spcAft>
              <a:buClr>
                <a:srgbClr val="000000"/>
              </a:buClr>
              <a:buSzPts val="2250"/>
              <a:buChar char="•"/>
              <a:defRPr/>
            </a:lvl4pPr>
            <a:lvl5pPr marL="2286000" lvl="4" indent="-371475" algn="l">
              <a:lnSpc>
                <a:spcPct val="100000"/>
              </a:lnSpc>
              <a:spcBef>
                <a:spcPts val="5900"/>
              </a:spcBef>
              <a:spcAft>
                <a:spcPts val="0"/>
              </a:spcAft>
              <a:buClr>
                <a:srgbClr val="000000"/>
              </a:buClr>
              <a:buSzPts val="2250"/>
              <a:buChar char="•"/>
              <a:defRPr/>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16" name="Google Shape;16;p3"/>
          <p:cNvSpPr txBox="1">
            <a:spLocks noGrp="1"/>
          </p:cNvSpPr>
          <p:nvPr>
            <p:ph type="body" idx="3"/>
          </p:nvPr>
        </p:nvSpPr>
        <p:spPr>
          <a:xfrm>
            <a:off x="6955970" y="12466122"/>
            <a:ext cx="16949060" cy="942812"/>
          </a:xfrm>
          <a:prstGeom prst="rect">
            <a:avLst/>
          </a:prstGeom>
          <a:noFill/>
          <a:ln>
            <a:noFill/>
          </a:ln>
        </p:spPr>
        <p:txBody>
          <a:bodyPr spcFirstLastPara="1" wrap="square" lIns="45700" tIns="45700" rIns="45700" bIns="45700" anchor="t" anchorCtr="0"/>
          <a:lstStyle>
            <a:lvl1pPr marL="457200" lvl="0" indent="-228600" algn="l">
              <a:lnSpc>
                <a:spcPct val="100000"/>
              </a:lnSpc>
              <a:spcBef>
                <a:spcPts val="0"/>
              </a:spcBef>
              <a:spcAft>
                <a:spcPts val="0"/>
              </a:spcAft>
              <a:buClr>
                <a:srgbClr val="092F57"/>
              </a:buClr>
              <a:buSzPts val="6000"/>
              <a:buFont typeface="Arial"/>
              <a:buNone/>
              <a:defRPr sz="6000">
                <a:solidFill>
                  <a:srgbClr val="092F57"/>
                </a:solidFill>
                <a:latin typeface="Arial"/>
                <a:ea typeface="Arial"/>
                <a:cs typeface="Arial"/>
                <a:sym typeface="Arial"/>
              </a:defRPr>
            </a:lvl1pPr>
            <a:lvl2pPr marL="914400" lvl="1" indent="-371475" algn="l">
              <a:lnSpc>
                <a:spcPct val="100000"/>
              </a:lnSpc>
              <a:spcBef>
                <a:spcPts val="5900"/>
              </a:spcBef>
              <a:spcAft>
                <a:spcPts val="0"/>
              </a:spcAft>
              <a:buClr>
                <a:srgbClr val="000000"/>
              </a:buClr>
              <a:buSzPts val="2250"/>
              <a:buChar char="•"/>
              <a:defRPr/>
            </a:lvl2pPr>
            <a:lvl3pPr marL="1371600" lvl="2" indent="-371475" algn="l">
              <a:lnSpc>
                <a:spcPct val="100000"/>
              </a:lnSpc>
              <a:spcBef>
                <a:spcPts val="5900"/>
              </a:spcBef>
              <a:spcAft>
                <a:spcPts val="0"/>
              </a:spcAft>
              <a:buClr>
                <a:srgbClr val="000000"/>
              </a:buClr>
              <a:buSzPts val="2250"/>
              <a:buChar char="•"/>
              <a:defRPr/>
            </a:lvl3pPr>
            <a:lvl4pPr marL="1828800" lvl="3" indent="-371475" algn="l">
              <a:lnSpc>
                <a:spcPct val="100000"/>
              </a:lnSpc>
              <a:spcBef>
                <a:spcPts val="5900"/>
              </a:spcBef>
              <a:spcAft>
                <a:spcPts val="0"/>
              </a:spcAft>
              <a:buClr>
                <a:srgbClr val="000000"/>
              </a:buClr>
              <a:buSzPts val="2250"/>
              <a:buChar char="•"/>
              <a:defRPr/>
            </a:lvl4pPr>
            <a:lvl5pPr marL="2286000" lvl="4" indent="-371475" algn="l">
              <a:lnSpc>
                <a:spcPct val="100000"/>
              </a:lnSpc>
              <a:spcBef>
                <a:spcPts val="5900"/>
              </a:spcBef>
              <a:spcAft>
                <a:spcPts val="0"/>
              </a:spcAft>
              <a:buClr>
                <a:srgbClr val="000000"/>
              </a:buClr>
              <a:buSzPts val="2250"/>
              <a:buChar char="•"/>
              <a:defRPr/>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Portada capítulo">
  <p:cSld name="Portada capítulo">
    <p:spTree>
      <p:nvGrpSpPr>
        <p:cNvPr id="1" name="Shape 17"/>
        <p:cNvGrpSpPr/>
        <p:nvPr/>
      </p:nvGrpSpPr>
      <p:grpSpPr>
        <a:xfrm>
          <a:off x="0" y="0"/>
          <a:ext cx="0" cy="0"/>
          <a:chOff x="0" y="0"/>
          <a:chExt cx="0" cy="0"/>
        </a:xfrm>
      </p:grpSpPr>
      <p:pic>
        <p:nvPicPr>
          <p:cNvPr id="18" name="Google Shape;18;p4" descr="image4.png"/>
          <p:cNvPicPr preferRelativeResize="0"/>
          <p:nvPr/>
        </p:nvPicPr>
        <p:blipFill rotWithShape="1">
          <a:blip r:embed="rId2">
            <a:alphaModFix/>
          </a:blip>
          <a:srcRect/>
          <a:stretch/>
        </p:blipFill>
        <p:spPr>
          <a:xfrm>
            <a:off x="0" y="0"/>
            <a:ext cx="24384001" cy="13716000"/>
          </a:xfrm>
          <a:prstGeom prst="rect">
            <a:avLst/>
          </a:prstGeom>
          <a:noFill/>
          <a:ln>
            <a:noFill/>
          </a:ln>
        </p:spPr>
      </p:pic>
      <p:sp>
        <p:nvSpPr>
          <p:cNvPr id="19" name="Google Shape;19;p4"/>
          <p:cNvSpPr txBox="1">
            <a:spLocks noGrp="1"/>
          </p:cNvSpPr>
          <p:nvPr>
            <p:ph type="title"/>
          </p:nvPr>
        </p:nvSpPr>
        <p:spPr>
          <a:xfrm>
            <a:off x="9870168" y="9407675"/>
            <a:ext cx="12834257" cy="2286002"/>
          </a:xfrm>
          <a:prstGeom prst="rect">
            <a:avLst/>
          </a:prstGeom>
          <a:noFill/>
          <a:ln>
            <a:noFill/>
          </a:ln>
        </p:spPr>
        <p:txBody>
          <a:bodyPr spcFirstLastPara="1" wrap="square" lIns="45700" tIns="45700" rIns="45700" bIns="45700" anchor="t" anchorCtr="0"/>
          <a:lstStyle>
            <a:lvl1pPr lvl="0" algn="l">
              <a:lnSpc>
                <a:spcPct val="100000"/>
              </a:lnSpc>
              <a:spcBef>
                <a:spcPts val="0"/>
              </a:spcBef>
              <a:spcAft>
                <a:spcPts val="0"/>
              </a:spcAft>
              <a:buClr>
                <a:srgbClr val="092F57"/>
              </a:buClr>
              <a:buSzPts val="9600"/>
              <a:buFont typeface="Arial"/>
              <a:buNone/>
              <a:defRPr sz="9600" b="1">
                <a:solidFill>
                  <a:srgbClr val="092F57"/>
                </a:solidFill>
                <a:latin typeface="Arial"/>
                <a:ea typeface="Arial"/>
                <a:cs typeface="Arial"/>
                <a:sym typeface="Arial"/>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cxnSp>
        <p:nvCxnSpPr>
          <p:cNvPr id="20" name="Google Shape;20;p4"/>
          <p:cNvCxnSpPr/>
          <p:nvPr/>
        </p:nvCxnSpPr>
        <p:spPr>
          <a:xfrm>
            <a:off x="9535886" y="9372600"/>
            <a:ext cx="1" cy="2188030"/>
          </a:xfrm>
          <a:prstGeom prst="straightConnector1">
            <a:avLst/>
          </a:prstGeom>
          <a:noFill/>
          <a:ln w="57150" cap="flat" cmpd="sng">
            <a:solidFill>
              <a:srgbClr val="002060"/>
            </a:solidFill>
            <a:prstDash val="solid"/>
            <a:miter lim="4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alida Institucional">
  <p:cSld name="Salida Institucional">
    <p:spTree>
      <p:nvGrpSpPr>
        <p:cNvPr id="1" name="Shape 21"/>
        <p:cNvGrpSpPr/>
        <p:nvPr/>
      </p:nvGrpSpPr>
      <p:grpSpPr>
        <a:xfrm>
          <a:off x="0" y="0"/>
          <a:ext cx="0" cy="0"/>
          <a:chOff x="0" y="0"/>
          <a:chExt cx="0" cy="0"/>
        </a:xfrm>
      </p:grpSpPr>
      <p:pic>
        <p:nvPicPr>
          <p:cNvPr id="22" name="Google Shape;22;p5" descr="image5.png"/>
          <p:cNvPicPr preferRelativeResize="0"/>
          <p:nvPr/>
        </p:nvPicPr>
        <p:blipFill rotWithShape="1">
          <a:blip r:embed="rId2">
            <a:alphaModFix/>
          </a:blip>
          <a:srcRect/>
          <a:stretch/>
        </p:blipFill>
        <p:spPr>
          <a:xfrm>
            <a:off x="-1" y="1714"/>
            <a:ext cx="24384001" cy="1371257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1" descr="Template_PPT_Luque_20190124-1454_Interior.png"/>
          <p:cNvPicPr preferRelativeResize="0"/>
          <p:nvPr/>
        </p:nvPicPr>
        <p:blipFill rotWithShape="1">
          <a:blip r:embed="rId6">
            <a:alphaModFix/>
          </a:blip>
          <a:srcRect/>
          <a:stretch/>
        </p:blipFill>
        <p:spPr>
          <a:xfrm>
            <a:off x="-1" y="1714"/>
            <a:ext cx="24384001" cy="13712573"/>
          </a:xfrm>
          <a:prstGeom prst="rect">
            <a:avLst/>
          </a:prstGeom>
          <a:noFill/>
          <a:ln>
            <a:noFill/>
          </a:ln>
        </p:spPr>
      </p:pic>
      <p:sp>
        <p:nvSpPr>
          <p:cNvPr id="7" name="Google Shape;7;p1"/>
          <p:cNvSpPr txBox="1">
            <a:spLocks noGrp="1"/>
          </p:cNvSpPr>
          <p:nvPr>
            <p:ph type="title"/>
          </p:nvPr>
        </p:nvSpPr>
        <p:spPr>
          <a:xfrm>
            <a:off x="1219200" y="184149"/>
            <a:ext cx="21945600" cy="3016251"/>
          </a:xfrm>
          <a:prstGeom prst="rect">
            <a:avLst/>
          </a:prstGeom>
          <a:noFill/>
          <a:ln>
            <a:noFill/>
          </a:ln>
        </p:spPr>
        <p:txBody>
          <a:bodyPr spcFirstLastPara="1" wrap="square" lIns="45700" tIns="45700" rIns="45700" bIns="45700" anchor="ctr" anchorCtr="0"/>
          <a:lstStyle>
            <a:lvl1pPr marR="0" lvl="0"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9pPr>
          </a:lstStyle>
          <a:p>
            <a:endParaRPr/>
          </a:p>
        </p:txBody>
      </p:sp>
      <p:sp>
        <p:nvSpPr>
          <p:cNvPr id="8" name="Google Shape;8;p1"/>
          <p:cNvSpPr txBox="1">
            <a:spLocks noGrp="1"/>
          </p:cNvSpPr>
          <p:nvPr>
            <p:ph type="body" idx="1"/>
          </p:nvPr>
        </p:nvSpPr>
        <p:spPr>
          <a:xfrm>
            <a:off x="1219200" y="3200400"/>
            <a:ext cx="21945600" cy="10515600"/>
          </a:xfrm>
          <a:prstGeom prst="rect">
            <a:avLst/>
          </a:prstGeom>
          <a:noFill/>
          <a:ln>
            <a:noFill/>
          </a:ln>
        </p:spPr>
        <p:txBody>
          <a:bodyPr spcFirstLastPara="1" wrap="square" lIns="45700" tIns="45700" rIns="45700" bIns="45700" anchor="t" anchorCtr="0"/>
          <a:lstStyle>
            <a:lvl1pPr marL="457200" marR="0" lvl="0"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mpeg.informa@inegi.org.m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intranet.inegi.org.mx/calidad/2019/02/28/mpeg-2/"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intranet.inegi.org.mx/calidad/doc/PocketGuide_Business%20Process%20Management.pdf" TargetMode="External"/><Relationship Id="rId13" Type="http://schemas.openxmlformats.org/officeDocument/2006/relationships/image" Target="../media/image7.png"/><Relationship Id="rId3" Type="http://schemas.openxmlformats.org/officeDocument/2006/relationships/hyperlink" Target="http://intranet.inegi.org.mx/calidad/2019/02/28/mpeg-2/" TargetMode="External"/><Relationship Id="rId7" Type="http://schemas.openxmlformats.org/officeDocument/2006/relationships/hyperlink" Target="http://intranet.inegi.org.mx/calidad/wp-content/uploads/2017/03/Mapping_GSBPM_to_the_FPs.pdf" TargetMode="External"/><Relationship Id="rId12" Type="http://schemas.openxmlformats.org/officeDocument/2006/relationships/hyperlink" Target="http://intranet.inegi.org.mx/calidad/wp-content/uploads/2019/02/Preguntas_y_respuestas_NMPEG_130319.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intranet.inegi.org.mx/calidad/doc/GSBPM%20v5_0%20-%20espa%C3%B1ol.pdf" TargetMode="External"/><Relationship Id="rId11" Type="http://schemas.openxmlformats.org/officeDocument/2006/relationships/hyperlink" Target="http://intranet.inegi.org.mx/calidad/wp-content/uploads/2019/02/UNECE_CHOI_Presentation.pdf" TargetMode="External"/><Relationship Id="rId5" Type="http://schemas.openxmlformats.org/officeDocument/2006/relationships/hyperlink" Target="http://intranet.inegi.org.mx/calidad/wp-content/uploads/2018/12/Modelo_de_Procesos_EyG_v1-8.pptx" TargetMode="External"/><Relationship Id="rId10" Type="http://schemas.openxmlformats.org/officeDocument/2006/relationships/hyperlink" Target="http://intranet.inegi.org.mx/calidad/wp-content/uploads/2018/06/4_Resultados_Prueba_de_Concepto_MPEG.pptx" TargetMode="External"/><Relationship Id="rId4" Type="http://schemas.openxmlformats.org/officeDocument/2006/relationships/hyperlink" Target="http://intranet.inegi.org.mx/calidad/wp-content/uploads/2018/12/Que%20es%20el%20MPEG.pdf" TargetMode="External"/><Relationship Id="rId9" Type="http://schemas.openxmlformats.org/officeDocument/2006/relationships/hyperlink" Target="http://intranet.inegi.org.mx/calidad/doc/UNECE%20Indicadores%20de%20calidad%20GSBPM.pdf"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9399956" y="7934504"/>
            <a:ext cx="14722620" cy="5516941"/>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0"/>
              </a:spcAft>
              <a:buClr>
                <a:srgbClr val="092F57"/>
              </a:buClr>
              <a:buSzPts val="12000"/>
              <a:buFont typeface="Arial"/>
              <a:buNone/>
            </a:pPr>
            <a:r>
              <a:rPr lang="es-MX"/>
              <a:t>MPEG</a:t>
            </a:r>
            <a:br>
              <a:rPr lang="es-MX"/>
            </a:b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15"/>
          <p:cNvPicPr preferRelativeResize="0"/>
          <p:nvPr/>
        </p:nvPicPr>
        <p:blipFill>
          <a:blip r:embed="rId3">
            <a:alphaModFix/>
          </a:blip>
          <a:stretch>
            <a:fillRect/>
          </a:stretch>
        </p:blipFill>
        <p:spPr>
          <a:xfrm>
            <a:off x="13716050" y="1630175"/>
            <a:ext cx="10275775" cy="9643974"/>
          </a:xfrm>
          <a:prstGeom prst="rect">
            <a:avLst/>
          </a:prstGeom>
          <a:noFill/>
          <a:ln>
            <a:noFill/>
          </a:ln>
        </p:spPr>
      </p:pic>
      <p:sp>
        <p:nvSpPr>
          <p:cNvPr id="143" name="Google Shape;143;p15"/>
          <p:cNvSpPr/>
          <p:nvPr/>
        </p:nvSpPr>
        <p:spPr>
          <a:xfrm>
            <a:off x="7032593" y="12375996"/>
            <a:ext cx="15572100" cy="14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Helvetica Neue"/>
              <a:buNone/>
            </a:pPr>
            <a:r>
              <a:rPr lang="es-MX" sz="1800" b="0" i="0" u="none" strike="noStrike" cap="none">
                <a:solidFill>
                  <a:srgbClr val="000000"/>
                </a:solidFill>
                <a:latin typeface="Helvetica Neue"/>
                <a:ea typeface="Helvetica Neue"/>
                <a:cs typeface="Helvetica Neue"/>
                <a:sym typeface="Helvetica Neue"/>
              </a:rPr>
              <a:t>P4. Previo a la realización de este curso, ¿conocías la Norma Técnica del Proceso de Producción de Información Estadística y Geográfica?</a:t>
            </a:r>
            <a:endParaRPr/>
          </a:p>
          <a:p>
            <a:pPr marL="0" marR="0" lvl="0" indent="0" algn="l" rtl="0">
              <a:lnSpc>
                <a:spcPct val="100000"/>
              </a:lnSpc>
              <a:spcBef>
                <a:spcPts val="0"/>
              </a:spcBef>
              <a:spcAft>
                <a:spcPts val="0"/>
              </a:spcAft>
              <a:buClr>
                <a:srgbClr val="000000"/>
              </a:buClr>
              <a:buSzPts val="1800"/>
              <a:buFont typeface="Helvetica Neue"/>
              <a:buNone/>
            </a:pPr>
            <a:r>
              <a:rPr lang="es-MX" sz="1800" b="0" i="0" u="none" strike="noStrike" cap="none">
                <a:solidFill>
                  <a:srgbClr val="000000"/>
                </a:solidFill>
                <a:latin typeface="Helvetica Neue"/>
                <a:ea typeface="Helvetica Neue"/>
                <a:cs typeface="Helvetica Neue"/>
                <a:sym typeface="Helvetica Neue"/>
              </a:rPr>
              <a:t>P5. Mencionaste que ya conocías la Norma MPEG, del siguiente listado, elige las respuestas que más se adecuen al acercamiento que has tenido con el tema. Respuesta Múltiple. Rotar.</a:t>
            </a:r>
            <a:endParaRPr/>
          </a:p>
          <a:p>
            <a:pPr marL="0" marR="0" lvl="0" indent="0" algn="l" rtl="0">
              <a:lnSpc>
                <a:spcPct val="100000"/>
              </a:lnSpc>
              <a:spcBef>
                <a:spcPts val="0"/>
              </a:spcBef>
              <a:spcAft>
                <a:spcPts val="0"/>
              </a:spcAft>
              <a:buClr>
                <a:srgbClr val="000000"/>
              </a:buClr>
              <a:buSzPts val="1800"/>
              <a:buFont typeface="Helvetica Neue"/>
              <a:buNone/>
            </a:pPr>
            <a:r>
              <a:rPr lang="es-MX" sz="1800" b="0" i="0" u="none" strike="noStrike" cap="none">
                <a:solidFill>
                  <a:srgbClr val="000000"/>
                </a:solidFill>
                <a:latin typeface="Helvetica Neue"/>
                <a:ea typeface="Helvetica Neue"/>
                <a:cs typeface="Helvetica Neue"/>
                <a:sym typeface="Helvetica Neue"/>
              </a:rPr>
              <a:t>Total de respondientes: 62; No Conocedores: 47; Conocedores:15 </a:t>
            </a:r>
            <a:endParaRPr/>
          </a:p>
          <a:p>
            <a:pPr marL="0" marR="0" lvl="0" indent="0" algn="l" rtl="0">
              <a:lnSpc>
                <a:spcPct val="100000"/>
              </a:lnSpc>
              <a:spcBef>
                <a:spcPts val="0"/>
              </a:spcBef>
              <a:spcAft>
                <a:spcPts val="0"/>
              </a:spcAft>
              <a:buClr>
                <a:srgbClr val="000000"/>
              </a:buClr>
              <a:buSzPts val="1800"/>
              <a:buFont typeface="Helvetica Neue"/>
              <a:buNone/>
            </a:pPr>
            <a:endParaRPr sz="1800" b="0" i="0" u="none" strike="noStrike" cap="none">
              <a:solidFill>
                <a:srgbClr val="000000"/>
              </a:solidFill>
              <a:latin typeface="Helvetica Neue"/>
              <a:ea typeface="Helvetica Neue"/>
              <a:cs typeface="Helvetica Neue"/>
              <a:sym typeface="Helvetica Neue"/>
            </a:endParaRPr>
          </a:p>
        </p:txBody>
      </p:sp>
      <p:sp>
        <p:nvSpPr>
          <p:cNvPr id="144" name="Google Shape;144;p15"/>
          <p:cNvSpPr/>
          <p:nvPr/>
        </p:nvSpPr>
        <p:spPr>
          <a:xfrm>
            <a:off x="455330" y="1503124"/>
            <a:ext cx="12923700" cy="164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600"/>
              <a:buFont typeface="Impact"/>
              <a:buNone/>
            </a:pPr>
            <a:r>
              <a:rPr lang="es-MX" sz="8000" b="0" i="0" u="none" strike="noStrike" cap="none">
                <a:solidFill>
                  <a:srgbClr val="000000"/>
                </a:solidFill>
                <a:latin typeface="Impact"/>
                <a:ea typeface="Impact"/>
                <a:cs typeface="Impact"/>
                <a:sym typeface="Impact"/>
              </a:rPr>
              <a:t>Del  24%  que si conoce la NormaMPEG …</a:t>
            </a:r>
            <a:endParaRPr sz="4000" b="0" i="0" u="none" strike="noStrike" cap="none">
              <a:solidFill>
                <a:srgbClr val="000000"/>
              </a:solidFill>
              <a:latin typeface="Helvetica Neue"/>
              <a:ea typeface="Helvetica Neue"/>
              <a:cs typeface="Helvetica Neue"/>
              <a:sym typeface="Helvetica Neue"/>
            </a:endParaRPr>
          </a:p>
        </p:txBody>
      </p:sp>
      <p:sp>
        <p:nvSpPr>
          <p:cNvPr id="145" name="Google Shape;145;p15"/>
          <p:cNvSpPr/>
          <p:nvPr/>
        </p:nvSpPr>
        <p:spPr>
          <a:xfrm>
            <a:off x="503456" y="4613439"/>
            <a:ext cx="12192000" cy="438750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4800"/>
              <a:buFont typeface="Helvetica Neue"/>
              <a:buNone/>
            </a:pPr>
            <a:r>
              <a:rPr lang="es-MX" sz="4800" b="0" i="0" u="none" strike="noStrike" cap="none">
                <a:solidFill>
                  <a:srgbClr val="000000"/>
                </a:solidFill>
                <a:latin typeface="Helvetica Neue"/>
                <a:ea typeface="Helvetica Neue"/>
                <a:cs typeface="Helvetica Neue"/>
                <a:sym typeface="Helvetica Neue"/>
              </a:rPr>
              <a:t>Sólo 3 de cada 10 han sido informados por su superior jerárquico</a:t>
            </a:r>
            <a:r>
              <a:rPr lang="es-MX" sz="4800">
                <a:latin typeface="Helvetica Neue"/>
                <a:ea typeface="Helvetica Neue"/>
                <a:cs typeface="Helvetica Neue"/>
                <a:sym typeface="Helvetica Neue"/>
              </a:rPr>
              <a:t> pero</a:t>
            </a:r>
            <a:r>
              <a:rPr lang="es-MX" sz="4800" b="0" i="0" u="none" strike="noStrike" cap="none">
                <a:solidFill>
                  <a:srgbClr val="000000"/>
                </a:solidFill>
                <a:latin typeface="Helvetica Neue"/>
                <a:ea typeface="Helvetica Neue"/>
                <a:cs typeface="Helvetica Neue"/>
                <a:sym typeface="Helvetica Neue"/>
              </a:rPr>
              <a:t> sólo uno de </a:t>
            </a:r>
            <a:r>
              <a:rPr lang="es-MX" sz="4800">
                <a:latin typeface="Helvetica Neue"/>
                <a:ea typeface="Helvetica Neue"/>
                <a:cs typeface="Helvetica Neue"/>
                <a:sym typeface="Helvetica Neue"/>
              </a:rPr>
              <a:t>ellos declara haberla leído</a:t>
            </a:r>
            <a:endParaRPr sz="4800" b="1" i="0" u="none" strike="noStrike" cap="none">
              <a:solidFill>
                <a:srgbClr val="000000"/>
              </a:solidFill>
              <a:latin typeface="Helvetica Neue"/>
              <a:ea typeface="Helvetica Neue"/>
              <a:cs typeface="Helvetica Neue"/>
              <a:sym typeface="Helvetica Neue"/>
            </a:endParaRPr>
          </a:p>
        </p:txBody>
      </p:sp>
      <p:sp>
        <p:nvSpPr>
          <p:cNvPr id="146" name="Google Shape;146;p15"/>
          <p:cNvSpPr/>
          <p:nvPr/>
        </p:nvSpPr>
        <p:spPr>
          <a:xfrm>
            <a:off x="14173202" y="2903051"/>
            <a:ext cx="9336600" cy="1331100"/>
          </a:xfrm>
          <a:prstGeom prst="rect">
            <a:avLst/>
          </a:prstGeom>
          <a:noFill/>
          <a:ln w="25400" cap="flat" cmpd="sng">
            <a:solidFill>
              <a:schemeClr val="accent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000"/>
              <a:buFont typeface="Helvetica Neue"/>
              <a:buNone/>
            </a:pPr>
            <a:endParaRPr sz="3000" b="0" i="0" u="none" strike="noStrike" cap="none">
              <a:solidFill>
                <a:srgbClr val="000000"/>
              </a:solidFill>
              <a:latin typeface="Helvetica Neue"/>
              <a:ea typeface="Helvetica Neue"/>
              <a:cs typeface="Helvetica Neue"/>
              <a:sym typeface="Helvetica Neue"/>
            </a:endParaRPr>
          </a:p>
        </p:txBody>
      </p:sp>
      <p:cxnSp>
        <p:nvCxnSpPr>
          <p:cNvPr id="147" name="Google Shape;147;p15"/>
          <p:cNvCxnSpPr>
            <a:stCxn id="146" idx="1"/>
            <a:endCxn id="145" idx="3"/>
          </p:cNvCxnSpPr>
          <p:nvPr/>
        </p:nvCxnSpPr>
        <p:spPr>
          <a:xfrm flipH="1">
            <a:off x="12695402" y="3568601"/>
            <a:ext cx="1477800" cy="3238500"/>
          </a:xfrm>
          <a:prstGeom prst="straightConnector1">
            <a:avLst/>
          </a:prstGeom>
          <a:noFill/>
          <a:ln w="25400" cap="flat" cmpd="sng">
            <a:solidFill>
              <a:schemeClr val="accent1"/>
            </a:solidFill>
            <a:prstDash val="solid"/>
            <a:round/>
            <a:headEnd type="none" w="sm" len="sm"/>
            <a:tailEnd type="none" w="sm" len="sm"/>
          </a:ln>
        </p:spPr>
      </p:cxnSp>
      <p:sp>
        <p:nvSpPr>
          <p:cNvPr id="148" name="Google Shape;148;p15"/>
          <p:cNvSpPr/>
          <p:nvPr/>
        </p:nvSpPr>
        <p:spPr>
          <a:xfrm>
            <a:off x="20541344" y="534487"/>
            <a:ext cx="3918900" cy="461700"/>
          </a:xfrm>
          <a:prstGeom prst="rect">
            <a:avLst/>
          </a:prstGeom>
          <a:solidFill>
            <a:srgbClr val="979797"/>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3000"/>
              <a:buFont typeface="Helvetica Neue"/>
              <a:buNone/>
            </a:pPr>
            <a:r>
              <a:rPr lang="es-MX" sz="3000" b="1" i="0" u="none" strike="noStrike" cap="none">
                <a:solidFill>
                  <a:schemeClr val="lt1"/>
                </a:solidFill>
                <a:latin typeface="Helvetica Neue"/>
                <a:ea typeface="Helvetica Neue"/>
                <a:cs typeface="Helvetica Neue"/>
                <a:sym typeface="Helvetica Neue"/>
              </a:rPr>
              <a:t>Hallazgo</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6"/>
          <p:cNvSpPr/>
          <p:nvPr/>
        </p:nvSpPr>
        <p:spPr>
          <a:xfrm>
            <a:off x="653143" y="1082785"/>
            <a:ext cx="22239514" cy="1779510"/>
          </a:xfrm>
          <a:prstGeom prst="roundRect">
            <a:avLst>
              <a:gd name="adj" fmla="val 16667"/>
            </a:avLst>
          </a:prstGeom>
          <a:solidFill>
            <a:srgbClr val="CACAC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000"/>
              <a:buFont typeface="Helvetica Neue"/>
              <a:buNone/>
            </a:pPr>
            <a:endParaRPr sz="3000" b="0" i="0" u="none" strike="noStrike" cap="none">
              <a:solidFill>
                <a:srgbClr val="000000"/>
              </a:solidFill>
              <a:latin typeface="Helvetica Neue"/>
              <a:ea typeface="Helvetica Neue"/>
              <a:cs typeface="Helvetica Neue"/>
              <a:sym typeface="Helvetica Neue"/>
            </a:endParaRPr>
          </a:p>
        </p:txBody>
      </p:sp>
      <p:sp>
        <p:nvSpPr>
          <p:cNvPr id="154" name="Google Shape;154;p16"/>
          <p:cNvSpPr txBox="1">
            <a:spLocks noGrp="1"/>
          </p:cNvSpPr>
          <p:nvPr>
            <p:ph type="body" idx="3"/>
          </p:nvPr>
        </p:nvSpPr>
        <p:spPr>
          <a:xfrm>
            <a:off x="6955970" y="12466122"/>
            <a:ext cx="16949060" cy="942812"/>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0"/>
              </a:spcAft>
              <a:buClr>
                <a:srgbClr val="092F57"/>
              </a:buClr>
              <a:buSzPts val="6000"/>
              <a:buFont typeface="Arial"/>
              <a:buNone/>
            </a:pPr>
            <a:endParaRPr/>
          </a:p>
        </p:txBody>
      </p:sp>
      <p:sp>
        <p:nvSpPr>
          <p:cNvPr id="155" name="Google Shape;155;p16"/>
          <p:cNvSpPr/>
          <p:nvPr/>
        </p:nvSpPr>
        <p:spPr>
          <a:xfrm>
            <a:off x="1054254" y="1294354"/>
            <a:ext cx="21598872" cy="1399973"/>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rgbClr val="000000"/>
              </a:buClr>
              <a:buSzPts val="4000"/>
              <a:buFont typeface="Helvetica Neue"/>
              <a:buNone/>
            </a:pPr>
            <a:r>
              <a:rPr lang="es-MX" sz="4000" b="1" dirty="0">
                <a:latin typeface="Helvetica Neue"/>
                <a:ea typeface="Helvetica Neue"/>
                <a:cs typeface="Helvetica Neue"/>
                <a:sym typeface="Helvetica Neue"/>
              </a:rPr>
              <a:t>Importante impulsar i</a:t>
            </a:r>
            <a:r>
              <a:rPr lang="es-MX" sz="4000" b="1" i="0" u="none" strike="noStrike" cap="none" dirty="0">
                <a:solidFill>
                  <a:srgbClr val="000000"/>
                </a:solidFill>
                <a:latin typeface="Helvetica Neue"/>
                <a:ea typeface="Helvetica Neue"/>
                <a:cs typeface="Helvetica Neue"/>
                <a:sym typeface="Helvetica Neue"/>
              </a:rPr>
              <a:t>nformación</a:t>
            </a:r>
            <a:r>
              <a:rPr lang="es-MX" sz="4000" b="0" i="0" u="none" strike="noStrike" cap="none" dirty="0">
                <a:solidFill>
                  <a:srgbClr val="000000"/>
                </a:solidFill>
                <a:latin typeface="Helvetica Neue"/>
                <a:ea typeface="Helvetica Neue"/>
                <a:cs typeface="Helvetica Neue"/>
                <a:sym typeface="Helvetica Neue"/>
              </a:rPr>
              <a:t> de la </a:t>
            </a:r>
            <a:r>
              <a:rPr lang="es-MX" sz="4000" b="1" i="0" u="none" strike="noStrike" cap="none" dirty="0">
                <a:solidFill>
                  <a:srgbClr val="000000"/>
                </a:solidFill>
                <a:latin typeface="Helvetica Neue"/>
                <a:ea typeface="Helvetica Neue"/>
                <a:cs typeface="Helvetica Neue"/>
                <a:sym typeface="Helvetica Neue"/>
              </a:rPr>
              <a:t>Norma</a:t>
            </a:r>
            <a:r>
              <a:rPr lang="es-MX" sz="4000" b="0" i="0" u="none" strike="noStrike" cap="none" dirty="0">
                <a:solidFill>
                  <a:srgbClr val="000000"/>
                </a:solidFill>
                <a:latin typeface="Helvetica Neue"/>
                <a:ea typeface="Helvetica Neue"/>
                <a:cs typeface="Helvetica Neue"/>
                <a:sym typeface="Helvetica Neue"/>
              </a:rPr>
              <a:t> “</a:t>
            </a:r>
            <a:r>
              <a:rPr lang="es-MX" sz="4000" b="1" i="0" u="none" strike="noStrike" cap="none" dirty="0">
                <a:solidFill>
                  <a:srgbClr val="000000"/>
                </a:solidFill>
                <a:latin typeface="Helvetica Neue"/>
                <a:ea typeface="Helvetica Neue"/>
                <a:cs typeface="Helvetica Neue"/>
                <a:sym typeface="Helvetica Neue"/>
              </a:rPr>
              <a:t>TOP TO DOWN”. </a:t>
            </a:r>
            <a:endParaRPr dirty="0"/>
          </a:p>
        </p:txBody>
      </p:sp>
      <p:sp>
        <p:nvSpPr>
          <p:cNvPr id="156" name="Google Shape;156;p16"/>
          <p:cNvSpPr txBox="1"/>
          <p:nvPr/>
        </p:nvSpPr>
        <p:spPr>
          <a:xfrm>
            <a:off x="1184882" y="3464204"/>
            <a:ext cx="9103822" cy="8412559"/>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2F58"/>
              </a:buClr>
              <a:buSzPts val="3600"/>
              <a:buFont typeface="Helvetica Neue"/>
              <a:buNone/>
            </a:pPr>
            <a:r>
              <a:rPr lang="es-MX" sz="3600" b="1" i="0" u="none" strike="noStrike" cap="none">
                <a:solidFill>
                  <a:srgbClr val="002F58"/>
                </a:solidFill>
                <a:latin typeface="Helvetica Neue"/>
                <a:ea typeface="Helvetica Neue"/>
                <a:cs typeface="Helvetica Neue"/>
                <a:sym typeface="Helvetica Neue"/>
              </a:rPr>
              <a:t>Dirección de Comunicación Organizacional</a:t>
            </a:r>
            <a:endParaRPr/>
          </a:p>
          <a:p>
            <a:pPr marL="0" marR="0" lvl="0" indent="0" algn="l" rtl="0">
              <a:lnSpc>
                <a:spcPct val="100000"/>
              </a:lnSpc>
              <a:spcBef>
                <a:spcPts val="0"/>
              </a:spcBef>
              <a:spcAft>
                <a:spcPts val="0"/>
              </a:spcAft>
              <a:buClr>
                <a:srgbClr val="000000"/>
              </a:buClr>
              <a:buSzPts val="3600"/>
              <a:buFont typeface="Helvetica Neue"/>
              <a:buNone/>
            </a:pPr>
            <a:endParaRPr sz="3600" b="1" i="0" u="none" strike="noStrike" cap="none">
              <a:solidFill>
                <a:srgbClr val="002F58"/>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2F58"/>
              </a:buClr>
              <a:buSzPts val="3600"/>
              <a:buFont typeface="Helvetica Neue"/>
              <a:buNone/>
            </a:pPr>
            <a:r>
              <a:rPr lang="es-MX" sz="3600" b="1" i="0" u="none" strike="noStrike" cap="none">
                <a:solidFill>
                  <a:srgbClr val="002F58"/>
                </a:solidFill>
                <a:latin typeface="Helvetica Neue"/>
                <a:ea typeface="Helvetica Neue"/>
                <a:cs typeface="Helvetica Neue"/>
                <a:sym typeface="Helvetica Neue"/>
              </a:rPr>
              <a:t>Objetivo: </a:t>
            </a:r>
            <a:r>
              <a:rPr lang="es-MX" sz="3200" b="0" i="0" u="none" strike="noStrike" cap="none">
                <a:solidFill>
                  <a:srgbClr val="002F58"/>
                </a:solidFill>
                <a:latin typeface="Helvetica Neue"/>
                <a:ea typeface="Helvetica Neue"/>
                <a:cs typeface="Helvetica Neue"/>
                <a:sym typeface="Helvetica Neue"/>
              </a:rPr>
              <a:t>Conocimiento e impulsar la lectura de la norma a nivel institucional a las UA correspondientes</a:t>
            </a:r>
            <a:endParaRPr/>
          </a:p>
          <a:p>
            <a:pPr marL="0" marR="0" lvl="0" indent="0" algn="l" rtl="0">
              <a:lnSpc>
                <a:spcPct val="100000"/>
              </a:lnSpc>
              <a:spcBef>
                <a:spcPts val="0"/>
              </a:spcBef>
              <a:spcAft>
                <a:spcPts val="0"/>
              </a:spcAft>
              <a:buClr>
                <a:srgbClr val="000000"/>
              </a:buClr>
              <a:buSzPts val="3200"/>
              <a:buFont typeface="Helvetica Neue"/>
              <a:buNone/>
            </a:pPr>
            <a:endParaRPr sz="3200" b="0" i="0" u="none" strike="noStrike" cap="none">
              <a:solidFill>
                <a:srgbClr val="002F58"/>
              </a:solidFill>
              <a:latin typeface="Helvetica Neue"/>
              <a:ea typeface="Helvetica Neue"/>
              <a:cs typeface="Helvetica Neue"/>
              <a:sym typeface="Helvetica Neue"/>
            </a:endParaRPr>
          </a:p>
          <a:p>
            <a:pPr marL="0" marR="0" lvl="0" indent="0" algn="l" rtl="0">
              <a:lnSpc>
                <a:spcPct val="150000"/>
              </a:lnSpc>
              <a:spcBef>
                <a:spcPts val="0"/>
              </a:spcBef>
              <a:spcAft>
                <a:spcPts val="0"/>
              </a:spcAft>
              <a:buClr>
                <a:srgbClr val="000000"/>
              </a:buClr>
              <a:buSzPts val="3000"/>
              <a:buFont typeface="Helvetica Neue"/>
              <a:buNone/>
            </a:pPr>
            <a:r>
              <a:rPr lang="es-MX" sz="3000" b="0" i="0" u="none" strike="noStrike" cap="none">
                <a:solidFill>
                  <a:srgbClr val="000000"/>
                </a:solidFill>
                <a:latin typeface="Helvetica Neue"/>
                <a:ea typeface="Helvetica Neue"/>
                <a:cs typeface="Helvetica Neue"/>
                <a:sym typeface="Helvetica Neue"/>
              </a:rPr>
              <a:t>Estrategia “Ruta 8” aterrizada a “Awareness” de la Norma MPEG</a:t>
            </a:r>
            <a:endParaRPr/>
          </a:p>
          <a:p>
            <a:pPr marL="0" marR="0" lvl="0" indent="0" algn="l" rtl="0">
              <a:lnSpc>
                <a:spcPct val="150000"/>
              </a:lnSpc>
              <a:spcBef>
                <a:spcPts val="0"/>
              </a:spcBef>
              <a:spcAft>
                <a:spcPts val="0"/>
              </a:spcAft>
              <a:buClr>
                <a:srgbClr val="000000"/>
              </a:buClr>
              <a:buSzPts val="3000"/>
              <a:buFont typeface="Helvetica Neue"/>
              <a:buNone/>
            </a:pPr>
            <a:r>
              <a:rPr lang="es-MX" sz="3000" b="0" i="0" u="none" strike="noStrike" cap="none">
                <a:solidFill>
                  <a:srgbClr val="000000"/>
                </a:solidFill>
                <a:latin typeface="Helvetica Neue"/>
                <a:ea typeface="Helvetica Neue"/>
                <a:cs typeface="Helvetica Neue"/>
                <a:sym typeface="Helvetica Neue"/>
              </a:rPr>
              <a:t>Uso de: </a:t>
            </a:r>
            <a:endParaRPr/>
          </a:p>
          <a:p>
            <a:pPr marL="457200" marR="0" lvl="0" indent="-457200" algn="l" rtl="0">
              <a:lnSpc>
                <a:spcPct val="150000"/>
              </a:lnSpc>
              <a:spcBef>
                <a:spcPts val="0"/>
              </a:spcBef>
              <a:spcAft>
                <a:spcPts val="0"/>
              </a:spcAft>
              <a:buClr>
                <a:srgbClr val="000000"/>
              </a:buClr>
              <a:buSzPts val="3000"/>
              <a:buFont typeface="Arial"/>
              <a:buChar char="•"/>
            </a:pPr>
            <a:r>
              <a:rPr lang="es-MX" sz="3000" b="0" i="0" u="none" strike="noStrike" cap="none">
                <a:solidFill>
                  <a:srgbClr val="000000"/>
                </a:solidFill>
                <a:latin typeface="Helvetica Neue"/>
                <a:ea typeface="Helvetica Neue"/>
                <a:cs typeface="Helvetica Neue"/>
                <a:sym typeface="Helvetica Neue"/>
              </a:rPr>
              <a:t>Banderolas en edificio Sede </a:t>
            </a:r>
            <a:endParaRPr/>
          </a:p>
          <a:p>
            <a:pPr marL="457200" marR="0" lvl="0" indent="-457200" algn="l" rtl="0">
              <a:lnSpc>
                <a:spcPct val="150000"/>
              </a:lnSpc>
              <a:spcBef>
                <a:spcPts val="0"/>
              </a:spcBef>
              <a:spcAft>
                <a:spcPts val="0"/>
              </a:spcAft>
              <a:buClr>
                <a:srgbClr val="000000"/>
              </a:buClr>
              <a:buSzPts val="3000"/>
              <a:buFont typeface="Arial"/>
              <a:buChar char="•"/>
            </a:pPr>
            <a:r>
              <a:rPr lang="es-MX" sz="3000" b="0" i="0" u="none" strike="noStrike" cap="none">
                <a:solidFill>
                  <a:srgbClr val="000000"/>
                </a:solidFill>
                <a:latin typeface="Helvetica Neue"/>
                <a:ea typeface="Helvetica Neue"/>
                <a:cs typeface="Helvetica Neue"/>
                <a:sym typeface="Helvetica Neue"/>
              </a:rPr>
              <a:t>Posters</a:t>
            </a:r>
            <a:endParaRPr/>
          </a:p>
          <a:p>
            <a:pPr marL="457200" marR="0" lvl="0" indent="-457200" algn="l" rtl="0">
              <a:lnSpc>
                <a:spcPct val="150000"/>
              </a:lnSpc>
              <a:spcBef>
                <a:spcPts val="0"/>
              </a:spcBef>
              <a:spcAft>
                <a:spcPts val="0"/>
              </a:spcAft>
              <a:buClr>
                <a:srgbClr val="000000"/>
              </a:buClr>
              <a:buSzPts val="3000"/>
              <a:buFont typeface="Arial"/>
              <a:buChar char="•"/>
            </a:pPr>
            <a:r>
              <a:rPr lang="es-MX" sz="3000" b="0" i="0" u="none" strike="noStrike" cap="none">
                <a:solidFill>
                  <a:srgbClr val="000000"/>
                </a:solidFill>
                <a:latin typeface="Helvetica Neue"/>
                <a:ea typeface="Helvetica Neue"/>
                <a:cs typeface="Helvetica Neue"/>
                <a:sym typeface="Helvetica Neue"/>
              </a:rPr>
              <a:t>Fondo de pantalla institucional </a:t>
            </a:r>
            <a:endParaRPr/>
          </a:p>
          <a:p>
            <a:pPr marL="457200" marR="0" lvl="0" indent="-266700" algn="l" rtl="0">
              <a:lnSpc>
                <a:spcPct val="100000"/>
              </a:lnSpc>
              <a:spcBef>
                <a:spcPts val="0"/>
              </a:spcBef>
              <a:spcAft>
                <a:spcPts val="0"/>
              </a:spcAft>
              <a:buClr>
                <a:srgbClr val="000000"/>
              </a:buClr>
              <a:buSzPts val="3000"/>
              <a:buFont typeface="Arial"/>
              <a:buNone/>
            </a:pPr>
            <a:endParaRPr sz="3000" b="0" i="0" u="none" strike="noStrike" cap="none">
              <a:solidFill>
                <a:srgbClr val="000000"/>
              </a:solidFill>
              <a:latin typeface="Helvetica Neue"/>
              <a:ea typeface="Helvetica Neue"/>
              <a:cs typeface="Helvetica Neue"/>
              <a:sym typeface="Helvetica Neue"/>
            </a:endParaRPr>
          </a:p>
        </p:txBody>
      </p:sp>
      <p:cxnSp>
        <p:nvCxnSpPr>
          <p:cNvPr id="157" name="Google Shape;157;p16"/>
          <p:cNvCxnSpPr/>
          <p:nvPr/>
        </p:nvCxnSpPr>
        <p:spPr>
          <a:xfrm flipH="1">
            <a:off x="11772900" y="4629131"/>
            <a:ext cx="80790" cy="6457373"/>
          </a:xfrm>
          <a:prstGeom prst="straightConnector1">
            <a:avLst/>
          </a:prstGeom>
          <a:noFill/>
          <a:ln w="25400" cap="flat" cmpd="sng">
            <a:solidFill>
              <a:srgbClr val="3E3E3E"/>
            </a:solidFill>
            <a:prstDash val="dash"/>
            <a:round/>
            <a:headEnd type="none" w="sm" len="sm"/>
            <a:tailEnd type="none" w="sm" len="sm"/>
          </a:ln>
        </p:spPr>
      </p:cxnSp>
      <p:sp>
        <p:nvSpPr>
          <p:cNvPr id="158" name="Google Shape;158;p16"/>
          <p:cNvSpPr txBox="1"/>
          <p:nvPr/>
        </p:nvSpPr>
        <p:spPr>
          <a:xfrm>
            <a:off x="13043970" y="3279040"/>
            <a:ext cx="10240571" cy="10182275"/>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2F58"/>
              </a:buClr>
              <a:buSzPts val="3600"/>
              <a:buFont typeface="Helvetica Neue"/>
              <a:buNone/>
            </a:pPr>
            <a:r>
              <a:rPr lang="es-MX" sz="3600" b="1" i="0" u="none" strike="noStrike" cap="none" dirty="0">
                <a:solidFill>
                  <a:srgbClr val="002F58"/>
                </a:solidFill>
                <a:latin typeface="Helvetica Neue"/>
                <a:ea typeface="Helvetica Neue"/>
                <a:cs typeface="Helvetica Neue"/>
                <a:sym typeface="Helvetica Neue"/>
              </a:rPr>
              <a:t>Comunicación del superior jerárquico</a:t>
            </a:r>
            <a:endParaRPr dirty="0"/>
          </a:p>
          <a:p>
            <a:pPr marL="0" marR="0" lvl="0" indent="0" algn="l" rtl="0">
              <a:lnSpc>
                <a:spcPct val="100000"/>
              </a:lnSpc>
              <a:spcBef>
                <a:spcPts val="0"/>
              </a:spcBef>
              <a:spcAft>
                <a:spcPts val="0"/>
              </a:spcAft>
              <a:buClr>
                <a:srgbClr val="000000"/>
              </a:buClr>
              <a:buSzPts val="3600"/>
              <a:buFont typeface="Helvetica Neue"/>
              <a:buNone/>
            </a:pPr>
            <a:endParaRPr sz="3600" b="1" i="0" u="none" strike="noStrike" cap="none" dirty="0">
              <a:solidFill>
                <a:srgbClr val="002F58"/>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2F58"/>
              </a:buClr>
              <a:buSzPts val="3600"/>
              <a:buFont typeface="Helvetica Neue"/>
              <a:buNone/>
            </a:pPr>
            <a:r>
              <a:rPr lang="es-MX" sz="3600" b="1" i="0" u="none" strike="noStrike" cap="none" dirty="0">
                <a:solidFill>
                  <a:srgbClr val="002F58"/>
                </a:solidFill>
                <a:latin typeface="Helvetica Neue"/>
                <a:ea typeface="Helvetica Neue"/>
                <a:cs typeface="Helvetica Neue"/>
                <a:sym typeface="Helvetica Neue"/>
              </a:rPr>
              <a:t>Objetivo: </a:t>
            </a:r>
            <a:r>
              <a:rPr lang="es-MX" sz="3200" b="0" i="0" u="none" strike="noStrike" cap="none" dirty="0">
                <a:solidFill>
                  <a:srgbClr val="002F58"/>
                </a:solidFill>
                <a:latin typeface="Helvetica Neue"/>
                <a:ea typeface="Helvetica Neue"/>
                <a:cs typeface="Helvetica Neue"/>
                <a:sym typeface="Helvetica Neue"/>
              </a:rPr>
              <a:t>Incentivar que la comunicación de la norma MPEG se realice “TOP - DOWN” </a:t>
            </a:r>
            <a:endParaRPr dirty="0"/>
          </a:p>
          <a:p>
            <a:pPr marL="0" marR="0" lvl="0" indent="0" algn="l" rtl="0">
              <a:lnSpc>
                <a:spcPct val="100000"/>
              </a:lnSpc>
              <a:spcBef>
                <a:spcPts val="0"/>
              </a:spcBef>
              <a:spcAft>
                <a:spcPts val="0"/>
              </a:spcAft>
              <a:buClr>
                <a:srgbClr val="000000"/>
              </a:buClr>
              <a:buSzPts val="3200"/>
              <a:buFont typeface="Helvetica Neue"/>
              <a:buNone/>
            </a:pPr>
            <a:endParaRPr sz="3200" b="0" i="0" u="none" strike="noStrike" cap="none" dirty="0">
              <a:solidFill>
                <a:srgbClr val="002F58"/>
              </a:solidFill>
              <a:latin typeface="Helvetica Neue"/>
              <a:ea typeface="Helvetica Neue"/>
              <a:cs typeface="Helvetica Neue"/>
              <a:sym typeface="Helvetica Neue"/>
            </a:endParaRPr>
          </a:p>
          <a:p>
            <a:pPr marL="0" marR="0" lvl="0" indent="0" algn="l" rtl="0">
              <a:lnSpc>
                <a:spcPct val="150000"/>
              </a:lnSpc>
              <a:spcBef>
                <a:spcPts val="0"/>
              </a:spcBef>
              <a:spcAft>
                <a:spcPts val="0"/>
              </a:spcAft>
              <a:buClr>
                <a:srgbClr val="000000"/>
              </a:buClr>
              <a:buSzPts val="3000"/>
              <a:buFont typeface="Helvetica Neue"/>
              <a:buNone/>
            </a:pPr>
            <a:r>
              <a:rPr lang="es-MX" sz="3000" b="0" i="0" u="none" strike="noStrike" cap="none" dirty="0">
                <a:solidFill>
                  <a:srgbClr val="000000"/>
                </a:solidFill>
                <a:latin typeface="Helvetica Neue"/>
                <a:ea typeface="Helvetica Neue"/>
                <a:cs typeface="Helvetica Neue"/>
                <a:sym typeface="Helvetica Neue"/>
              </a:rPr>
              <a:t>Estrategia:</a:t>
            </a:r>
            <a:endParaRPr dirty="0"/>
          </a:p>
          <a:p>
            <a:pPr marL="0" marR="0" lvl="0" indent="0" algn="l" rtl="0">
              <a:lnSpc>
                <a:spcPct val="150000"/>
              </a:lnSpc>
              <a:spcBef>
                <a:spcPts val="0"/>
              </a:spcBef>
              <a:spcAft>
                <a:spcPts val="0"/>
              </a:spcAft>
              <a:buClr>
                <a:srgbClr val="000000"/>
              </a:buClr>
              <a:buSzPts val="3000"/>
              <a:buFont typeface="Helvetica Neue"/>
              <a:buNone/>
            </a:pPr>
            <a:r>
              <a:rPr lang="es-MX" sz="3000" dirty="0">
                <a:latin typeface="Helvetica Neue"/>
                <a:ea typeface="Helvetica Neue"/>
                <a:cs typeface="Helvetica Neue"/>
                <a:sym typeface="Helvetica Neue"/>
              </a:rPr>
              <a:t>Exhortar a la comunicación en cascada</a:t>
            </a:r>
            <a:r>
              <a:rPr lang="es-MX" sz="3000" b="0" i="0" u="none" strike="noStrike" cap="none" dirty="0">
                <a:solidFill>
                  <a:srgbClr val="000000"/>
                </a:solidFill>
                <a:latin typeface="Helvetica Neue"/>
                <a:ea typeface="Helvetica Neue"/>
                <a:cs typeface="Helvetica Neue"/>
                <a:sym typeface="Helvetica Neue"/>
              </a:rPr>
              <a:t>. </a:t>
            </a:r>
            <a:endParaRPr dirty="0"/>
          </a:p>
          <a:p>
            <a:pPr marR="0" lvl="0" algn="l" rtl="0">
              <a:lnSpc>
                <a:spcPct val="150000"/>
              </a:lnSpc>
              <a:spcBef>
                <a:spcPts val="0"/>
              </a:spcBef>
              <a:spcAft>
                <a:spcPts val="0"/>
              </a:spcAft>
              <a:buClr>
                <a:srgbClr val="000000"/>
              </a:buClr>
              <a:buSzPts val="3000"/>
            </a:pPr>
            <a:r>
              <a:rPr lang="es-MX" sz="3000" dirty="0">
                <a:latin typeface="Helvetica Neue"/>
                <a:ea typeface="Helvetica Neue"/>
                <a:cs typeface="Helvetica Neue"/>
                <a:sym typeface="Wingdings" panose="05000000000000000000" pitchFamily="2" charset="2"/>
              </a:rPr>
              <a:t></a:t>
            </a:r>
            <a:r>
              <a:rPr lang="es-MX" sz="3000" dirty="0">
                <a:latin typeface="Helvetica Neue"/>
                <a:ea typeface="Helvetica Neue"/>
                <a:cs typeface="Helvetica Neue"/>
                <a:sym typeface="Helvetica Neue"/>
              </a:rPr>
              <a:t>Posible envío de</a:t>
            </a:r>
            <a:r>
              <a:rPr lang="es-MX" sz="3000" b="0" i="0" u="none" strike="noStrike" cap="none" dirty="0">
                <a:solidFill>
                  <a:srgbClr val="000000"/>
                </a:solidFill>
                <a:latin typeface="Helvetica Neue"/>
                <a:ea typeface="Helvetica Neue"/>
                <a:cs typeface="Helvetica Neue"/>
                <a:sym typeface="Helvetica Neue"/>
              </a:rPr>
              <a:t> correo </a:t>
            </a:r>
            <a:r>
              <a:rPr lang="es-MX" sz="3000" dirty="0">
                <a:latin typeface="Helvetica Neue"/>
                <a:ea typeface="Helvetica Neue"/>
                <a:cs typeface="Helvetica Neue"/>
                <a:sym typeface="Helvetica Neue"/>
              </a:rPr>
              <a:t>invitando </a:t>
            </a:r>
            <a:r>
              <a:rPr lang="es-MX" sz="3000" b="0" i="0" u="none" strike="noStrike" cap="none" dirty="0">
                <a:solidFill>
                  <a:srgbClr val="000000"/>
                </a:solidFill>
                <a:latin typeface="Helvetica Neue"/>
                <a:ea typeface="Helvetica Neue"/>
                <a:cs typeface="Helvetica Neue"/>
                <a:sym typeface="Helvetica Neue"/>
              </a:rPr>
              <a:t>a la lectura de la norma así como señalando los recursos disponibles:</a:t>
            </a:r>
            <a:endParaRPr dirty="0"/>
          </a:p>
          <a:p>
            <a:pPr marL="342900" marR="0" lvl="1" indent="-342900" algn="l" rtl="0">
              <a:lnSpc>
                <a:spcPct val="100000"/>
              </a:lnSpc>
              <a:spcBef>
                <a:spcPts val="0"/>
              </a:spcBef>
              <a:spcAft>
                <a:spcPts val="0"/>
              </a:spcAft>
              <a:buClr>
                <a:srgbClr val="595959"/>
              </a:buClr>
              <a:buSzPts val="2400"/>
              <a:buFont typeface="Arial"/>
              <a:buChar char="•"/>
            </a:pPr>
            <a:r>
              <a:rPr lang="es-MX" sz="2400" b="0" i="1" u="none" strike="noStrike" cap="none" dirty="0">
                <a:solidFill>
                  <a:srgbClr val="595959"/>
                </a:solidFill>
                <a:latin typeface="Helvetica Neue"/>
                <a:ea typeface="Helvetica Neue"/>
                <a:cs typeface="Helvetica Neue"/>
                <a:sym typeface="Helvetica Neue"/>
              </a:rPr>
              <a:t>Dudas a </a:t>
            </a:r>
            <a:r>
              <a:rPr lang="es-MX" sz="2400" b="0" i="1" u="sng" strike="noStrike" cap="none" dirty="0">
                <a:solidFill>
                  <a:schemeClr val="hlink"/>
                </a:solidFill>
                <a:latin typeface="Helvetica Neue"/>
                <a:ea typeface="Helvetica Neue"/>
                <a:cs typeface="Helvetica Neue"/>
                <a:sym typeface="Helvetica Neue"/>
                <a:hlinkClick r:id="rId3"/>
              </a:rPr>
              <a:t>mpeg.informa@inegi.org.mx</a:t>
            </a:r>
            <a:r>
              <a:rPr lang="es-MX" sz="2400" b="0" i="1" u="none" strike="noStrike" cap="none" dirty="0">
                <a:solidFill>
                  <a:srgbClr val="595959"/>
                </a:solidFill>
                <a:latin typeface="Helvetica Neue"/>
                <a:ea typeface="Helvetica Neue"/>
                <a:cs typeface="Helvetica Neue"/>
                <a:sym typeface="Helvetica Neue"/>
              </a:rPr>
              <a:t> </a:t>
            </a:r>
            <a:endParaRPr dirty="0"/>
          </a:p>
          <a:p>
            <a:pPr marL="342900" marR="0" lvl="1" indent="-342900" algn="l" rtl="0">
              <a:lnSpc>
                <a:spcPct val="100000"/>
              </a:lnSpc>
              <a:spcBef>
                <a:spcPts val="0"/>
              </a:spcBef>
              <a:spcAft>
                <a:spcPts val="0"/>
              </a:spcAft>
              <a:buClr>
                <a:srgbClr val="595959"/>
              </a:buClr>
              <a:buSzPts val="2400"/>
              <a:buFont typeface="Arial"/>
              <a:buChar char="•"/>
            </a:pPr>
            <a:r>
              <a:rPr lang="es-MX" sz="2400" b="0" i="1" u="none" strike="noStrike" cap="none" dirty="0">
                <a:solidFill>
                  <a:srgbClr val="595959"/>
                </a:solidFill>
                <a:latin typeface="Helvetica Neue"/>
                <a:ea typeface="Helvetica Neue"/>
                <a:cs typeface="Helvetica Neue"/>
                <a:sym typeface="Helvetica Neue"/>
              </a:rPr>
              <a:t>Más información en:</a:t>
            </a:r>
            <a:endParaRPr dirty="0"/>
          </a:p>
          <a:p>
            <a:pPr marL="0" marR="0" lvl="1" indent="0" algn="l" rtl="0">
              <a:lnSpc>
                <a:spcPct val="100000"/>
              </a:lnSpc>
              <a:spcBef>
                <a:spcPts val="0"/>
              </a:spcBef>
              <a:spcAft>
                <a:spcPts val="0"/>
              </a:spcAft>
              <a:buClr>
                <a:srgbClr val="595959"/>
              </a:buClr>
              <a:buSzPts val="2400"/>
              <a:buFont typeface="Helvetica Neue"/>
              <a:buNone/>
            </a:pPr>
            <a:r>
              <a:rPr lang="es-MX" sz="2400" b="0" i="1" u="none" strike="noStrike" cap="none" dirty="0">
                <a:solidFill>
                  <a:srgbClr val="595959"/>
                </a:solidFill>
                <a:latin typeface="Helvetica Neue"/>
                <a:ea typeface="Helvetica Neue"/>
                <a:cs typeface="Helvetica Neue"/>
                <a:sym typeface="Helvetica Neue"/>
              </a:rPr>
              <a:t>1) Intranet Sitio del Comité de Aseguramiento de la calidad  </a:t>
            </a:r>
            <a:r>
              <a:rPr lang="es-MX" sz="2400" b="0" i="1" u="sng" strike="noStrike" cap="none" dirty="0">
                <a:solidFill>
                  <a:schemeClr val="hlink"/>
                </a:solidFill>
                <a:latin typeface="Helvetica Neue"/>
                <a:ea typeface="Helvetica Neue"/>
                <a:cs typeface="Helvetica Neue"/>
                <a:sym typeface="Helvetica Neue"/>
                <a:hlinkClick r:id="rId4"/>
              </a:rPr>
              <a:t>http://intranet.inegi.org.mx/calidad/2019/02/28/mpeg-2/</a:t>
            </a:r>
            <a:endParaRPr sz="2400" b="0" i="1" u="none" strike="noStrike" cap="none" dirty="0">
              <a:solidFill>
                <a:srgbClr val="595959"/>
              </a:solidFill>
              <a:latin typeface="Helvetica Neue"/>
              <a:ea typeface="Helvetica Neue"/>
              <a:cs typeface="Helvetica Neue"/>
              <a:sym typeface="Helvetica Neue"/>
            </a:endParaRPr>
          </a:p>
          <a:p>
            <a:pPr marL="0" marR="0" lvl="1" indent="0" algn="l" rtl="0">
              <a:lnSpc>
                <a:spcPct val="100000"/>
              </a:lnSpc>
              <a:spcBef>
                <a:spcPts val="0"/>
              </a:spcBef>
              <a:spcAft>
                <a:spcPts val="0"/>
              </a:spcAft>
              <a:buClr>
                <a:srgbClr val="595959"/>
              </a:buClr>
              <a:buSzPts val="2400"/>
              <a:buFont typeface="Helvetica Neue"/>
              <a:buNone/>
            </a:pPr>
            <a:r>
              <a:rPr lang="es-MX" sz="2400" b="0" i="1" u="none" strike="noStrike" cap="none" dirty="0">
                <a:solidFill>
                  <a:srgbClr val="595959"/>
                </a:solidFill>
                <a:latin typeface="Helvetica Neue"/>
                <a:ea typeface="Helvetica Neue"/>
                <a:cs typeface="Helvetica Neue"/>
                <a:sym typeface="Helvetica Neue"/>
              </a:rPr>
              <a:t>2) Yammer: MPEG Informa </a:t>
            </a:r>
            <a:endParaRPr dirty="0"/>
          </a:p>
          <a:p>
            <a:pPr marL="342900" marR="0" lvl="1" indent="-342900" algn="l" rtl="0">
              <a:lnSpc>
                <a:spcPct val="100000"/>
              </a:lnSpc>
              <a:spcBef>
                <a:spcPts val="0"/>
              </a:spcBef>
              <a:spcAft>
                <a:spcPts val="0"/>
              </a:spcAft>
              <a:buClr>
                <a:srgbClr val="595959"/>
              </a:buClr>
              <a:buSzPts val="2400"/>
              <a:buFont typeface="Arial"/>
              <a:buChar char="•"/>
            </a:pPr>
            <a:r>
              <a:rPr lang="es-MX" sz="2400" b="0" i="1" u="none" strike="noStrike" cap="none" dirty="0">
                <a:solidFill>
                  <a:srgbClr val="595959"/>
                </a:solidFill>
                <a:latin typeface="Helvetica Neue"/>
                <a:ea typeface="Helvetica Neue"/>
                <a:cs typeface="Helvetica Neue"/>
                <a:sym typeface="Helvetica Neue"/>
              </a:rPr>
              <a:t>Asiste y realiza los cursos de capacitación a los que seas convocado</a:t>
            </a:r>
            <a:endParaRPr dirty="0"/>
          </a:p>
          <a:p>
            <a:pPr marL="457200" marR="0" lvl="0" indent="-266700" algn="l" rtl="0">
              <a:lnSpc>
                <a:spcPct val="150000"/>
              </a:lnSpc>
              <a:spcBef>
                <a:spcPts val="0"/>
              </a:spcBef>
              <a:spcAft>
                <a:spcPts val="0"/>
              </a:spcAft>
              <a:buClr>
                <a:srgbClr val="000000"/>
              </a:buClr>
              <a:buSzPts val="3000"/>
              <a:buFont typeface="Noto Sans Symbols"/>
              <a:buNone/>
            </a:pPr>
            <a:endParaRPr sz="3000" b="0" i="0" u="none" strike="noStrike" cap="none" dirty="0">
              <a:solidFill>
                <a:srgbClr val="000000"/>
              </a:solidFill>
              <a:latin typeface="Helvetica Neue"/>
              <a:ea typeface="Helvetica Neue"/>
              <a:cs typeface="Helvetica Neue"/>
              <a:sym typeface="Helvetica Neue"/>
            </a:endParaRPr>
          </a:p>
          <a:p>
            <a:pPr marL="0" marR="0" lvl="0" indent="0" algn="l" rtl="0">
              <a:lnSpc>
                <a:spcPct val="150000"/>
              </a:lnSpc>
              <a:spcBef>
                <a:spcPts val="0"/>
              </a:spcBef>
              <a:spcAft>
                <a:spcPts val="0"/>
              </a:spcAft>
              <a:buClr>
                <a:srgbClr val="000000"/>
              </a:buClr>
              <a:buSzPts val="3000"/>
              <a:buFont typeface="Helvetica Neue"/>
              <a:buNone/>
            </a:pPr>
            <a:endParaRPr sz="3000" b="0" i="0" u="none" strike="noStrike" cap="none" dirty="0">
              <a:solidFill>
                <a:srgbClr val="000000"/>
              </a:solidFill>
              <a:latin typeface="Helvetica Neue"/>
              <a:ea typeface="Helvetica Neue"/>
              <a:cs typeface="Helvetica Neue"/>
              <a:sym typeface="Helvetica Neue"/>
            </a:endParaRPr>
          </a:p>
        </p:txBody>
      </p:sp>
      <p:sp>
        <p:nvSpPr>
          <p:cNvPr id="159" name="Google Shape;159;p16"/>
          <p:cNvSpPr/>
          <p:nvPr/>
        </p:nvSpPr>
        <p:spPr>
          <a:xfrm>
            <a:off x="16844211" y="133027"/>
            <a:ext cx="7556925" cy="615553"/>
          </a:xfrm>
          <a:prstGeom prst="rect">
            <a:avLst/>
          </a:prstGeom>
          <a:solidFill>
            <a:srgbClr val="F91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4000"/>
              <a:buFont typeface="Helvetica Neue"/>
              <a:buNone/>
            </a:pPr>
            <a:r>
              <a:rPr lang="es-MX" sz="4000" b="1" i="0" u="none" strike="noStrike" cap="none">
                <a:solidFill>
                  <a:schemeClr val="lt1"/>
                </a:solidFill>
                <a:latin typeface="Helvetica Neue"/>
                <a:ea typeface="Helvetica Neue"/>
                <a:cs typeface="Helvetica Neue"/>
                <a:sym typeface="Helvetica Neue"/>
              </a:rPr>
              <a:t>Llamado a la acción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7"/>
          <p:cNvSpPr txBox="1">
            <a:spLocks noGrp="1"/>
          </p:cNvSpPr>
          <p:nvPr>
            <p:ph type="body" idx="2"/>
          </p:nvPr>
        </p:nvSpPr>
        <p:spPr>
          <a:xfrm>
            <a:off x="1436914" y="365124"/>
            <a:ext cx="21267510" cy="1683208"/>
          </a:xfrm>
          <a:prstGeom prst="rect">
            <a:avLst/>
          </a:prstGeom>
          <a:noFill/>
          <a:ln>
            <a:noFill/>
          </a:ln>
        </p:spPr>
        <p:txBody>
          <a:bodyPr spcFirstLastPara="1" wrap="square" lIns="45700" tIns="45700" rIns="45700" bIns="45700" anchor="t" anchorCtr="0">
            <a:noAutofit/>
          </a:bodyPr>
          <a:lstStyle/>
          <a:p>
            <a:pPr marL="0" lvl="0" indent="0" algn="ctr" rtl="0">
              <a:lnSpc>
                <a:spcPct val="100000"/>
              </a:lnSpc>
              <a:spcBef>
                <a:spcPts val="0"/>
              </a:spcBef>
              <a:spcAft>
                <a:spcPts val="0"/>
              </a:spcAft>
              <a:buClr>
                <a:srgbClr val="002F58"/>
              </a:buClr>
              <a:buSzPts val="6600"/>
              <a:buFont typeface="Arial"/>
              <a:buNone/>
            </a:pPr>
            <a:r>
              <a:rPr lang="es-MX" sz="6600"/>
              <a:t>Estrategia de implementación Comunicación Interna</a:t>
            </a:r>
            <a:endParaRPr sz="6600"/>
          </a:p>
        </p:txBody>
      </p:sp>
      <p:sp>
        <p:nvSpPr>
          <p:cNvPr id="165" name="Google Shape;165;p17"/>
          <p:cNvSpPr txBox="1">
            <a:spLocks noGrp="1"/>
          </p:cNvSpPr>
          <p:nvPr>
            <p:ph type="body" idx="3"/>
          </p:nvPr>
        </p:nvSpPr>
        <p:spPr>
          <a:xfrm>
            <a:off x="6955970" y="12466122"/>
            <a:ext cx="16949060" cy="942812"/>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0"/>
              </a:spcAft>
              <a:buClr>
                <a:srgbClr val="092F57"/>
              </a:buClr>
              <a:buSzPts val="6000"/>
              <a:buFont typeface="Avenir"/>
              <a:buNone/>
            </a:pPr>
            <a:r>
              <a:rPr lang="es-MX">
                <a:latin typeface="Avenir"/>
                <a:ea typeface="Avenir"/>
                <a:cs typeface="Avenir"/>
                <a:sym typeface="Avenir"/>
              </a:rPr>
              <a:t>Comunicación Interna</a:t>
            </a:r>
            <a:endParaRPr/>
          </a:p>
          <a:p>
            <a:pPr marL="0" lvl="0" indent="0" algn="l" rtl="0">
              <a:lnSpc>
                <a:spcPct val="100000"/>
              </a:lnSpc>
              <a:spcBef>
                <a:spcPts val="0"/>
              </a:spcBef>
              <a:spcAft>
                <a:spcPts val="0"/>
              </a:spcAft>
              <a:buClr>
                <a:srgbClr val="092F57"/>
              </a:buClr>
              <a:buSzPts val="6000"/>
              <a:buFont typeface="Arial"/>
              <a:buNone/>
            </a:pPr>
            <a:endParaRPr/>
          </a:p>
        </p:txBody>
      </p:sp>
      <p:graphicFrame>
        <p:nvGraphicFramePr>
          <p:cNvPr id="166" name="Google Shape;166;p17"/>
          <p:cNvGraphicFramePr/>
          <p:nvPr/>
        </p:nvGraphicFramePr>
        <p:xfrm>
          <a:off x="877825" y="2048331"/>
          <a:ext cx="22622275" cy="9509625"/>
        </p:xfrm>
        <a:graphic>
          <a:graphicData uri="http://schemas.openxmlformats.org/drawingml/2006/table">
            <a:tbl>
              <a:tblPr firstRow="1" bandRow="1">
                <a:noFill/>
                <a:tableStyleId>{B936A407-45FB-4405-94C2-9DBDF5281AC0}</a:tableStyleId>
              </a:tblPr>
              <a:tblGrid>
                <a:gridCol w="1749250">
                  <a:extLst>
                    <a:ext uri="{9D8B030D-6E8A-4147-A177-3AD203B41FA5}">
                      <a16:colId xmlns:a16="http://schemas.microsoft.com/office/drawing/2014/main" val="20000"/>
                    </a:ext>
                  </a:extLst>
                </a:gridCol>
                <a:gridCol w="1999800">
                  <a:extLst>
                    <a:ext uri="{9D8B030D-6E8A-4147-A177-3AD203B41FA5}">
                      <a16:colId xmlns:a16="http://schemas.microsoft.com/office/drawing/2014/main" val="20001"/>
                    </a:ext>
                  </a:extLst>
                </a:gridCol>
                <a:gridCol w="4590300">
                  <a:extLst>
                    <a:ext uri="{9D8B030D-6E8A-4147-A177-3AD203B41FA5}">
                      <a16:colId xmlns:a16="http://schemas.microsoft.com/office/drawing/2014/main" val="20002"/>
                    </a:ext>
                  </a:extLst>
                </a:gridCol>
                <a:gridCol w="11722600">
                  <a:extLst>
                    <a:ext uri="{9D8B030D-6E8A-4147-A177-3AD203B41FA5}">
                      <a16:colId xmlns:a16="http://schemas.microsoft.com/office/drawing/2014/main" val="20003"/>
                    </a:ext>
                  </a:extLst>
                </a:gridCol>
                <a:gridCol w="2560325">
                  <a:extLst>
                    <a:ext uri="{9D8B030D-6E8A-4147-A177-3AD203B41FA5}">
                      <a16:colId xmlns:a16="http://schemas.microsoft.com/office/drawing/2014/main" val="20004"/>
                    </a:ext>
                  </a:extLst>
                </a:gridCol>
              </a:tblGrid>
              <a:tr h="737800">
                <a:tc>
                  <a:txBody>
                    <a:bodyPr/>
                    <a:lstStyle/>
                    <a:p>
                      <a:pPr marL="0" marR="0" lvl="0" indent="0" algn="ctr" rtl="0">
                        <a:lnSpc>
                          <a:spcPct val="100000"/>
                        </a:lnSpc>
                        <a:spcBef>
                          <a:spcPts val="0"/>
                        </a:spcBef>
                        <a:spcAft>
                          <a:spcPts val="0"/>
                        </a:spcAft>
                        <a:buClr>
                          <a:schemeClr val="lt1"/>
                        </a:buClr>
                        <a:buSzPts val="3600"/>
                        <a:buFont typeface="Helvetica Neue"/>
                        <a:buNone/>
                      </a:pPr>
                      <a:r>
                        <a:rPr lang="es-MX" sz="3600" b="1" i="0" u="none" strike="noStrike" cap="none">
                          <a:solidFill>
                            <a:schemeClr val="lt1"/>
                          </a:solidFill>
                          <a:latin typeface="Helvetica Neue"/>
                          <a:ea typeface="Helvetica Neue"/>
                          <a:cs typeface="Helvetica Neue"/>
                          <a:sym typeface="Helvetica Neue"/>
                        </a:rPr>
                        <a:t>Etapa </a:t>
                      </a:r>
                      <a:endParaRPr/>
                    </a:p>
                  </a:txBody>
                  <a:tcPr marL="91450" marR="91450" marT="45725" marB="45725" anchor="ctr">
                    <a:solidFill>
                      <a:srgbClr val="0079BF"/>
                    </a:solidFill>
                  </a:tcPr>
                </a:tc>
                <a:tc>
                  <a:txBody>
                    <a:bodyPr/>
                    <a:lstStyle/>
                    <a:p>
                      <a:pPr marL="0" marR="0" lvl="0" indent="0" algn="ctr" rtl="0">
                        <a:lnSpc>
                          <a:spcPct val="100000"/>
                        </a:lnSpc>
                        <a:spcBef>
                          <a:spcPts val="0"/>
                        </a:spcBef>
                        <a:spcAft>
                          <a:spcPts val="0"/>
                        </a:spcAft>
                        <a:buClr>
                          <a:schemeClr val="lt1"/>
                        </a:buClr>
                        <a:buSzPts val="3600"/>
                        <a:buFont typeface="Helvetica Neue"/>
                        <a:buNone/>
                      </a:pPr>
                      <a:r>
                        <a:rPr lang="es-MX" sz="3600" u="none" strike="noStrike" cap="none">
                          <a:solidFill>
                            <a:schemeClr val="lt1"/>
                          </a:solidFill>
                        </a:rPr>
                        <a:t>Fecha </a:t>
                      </a:r>
                      <a:endParaRPr sz="3600" u="none" strike="noStrike" cap="none">
                        <a:solidFill>
                          <a:schemeClr val="lt1"/>
                        </a:solidFill>
                      </a:endParaRPr>
                    </a:p>
                  </a:txBody>
                  <a:tcPr marL="91450" marR="91450" marT="45725" marB="45725" anchor="ctr">
                    <a:solidFill>
                      <a:srgbClr val="0079BF"/>
                    </a:solidFill>
                  </a:tcPr>
                </a:tc>
                <a:tc>
                  <a:txBody>
                    <a:bodyPr/>
                    <a:lstStyle/>
                    <a:p>
                      <a:pPr marL="0" marR="0" lvl="0" indent="0" algn="ctr" rtl="0">
                        <a:lnSpc>
                          <a:spcPct val="100000"/>
                        </a:lnSpc>
                        <a:spcBef>
                          <a:spcPts val="0"/>
                        </a:spcBef>
                        <a:spcAft>
                          <a:spcPts val="0"/>
                        </a:spcAft>
                        <a:buClr>
                          <a:schemeClr val="lt1"/>
                        </a:buClr>
                        <a:buSzPts val="3600"/>
                        <a:buFont typeface="Helvetica Neue"/>
                        <a:buNone/>
                      </a:pPr>
                      <a:r>
                        <a:rPr lang="es-MX" sz="3600" u="none" strike="noStrike" cap="none">
                          <a:solidFill>
                            <a:schemeClr val="lt1"/>
                          </a:solidFill>
                        </a:rPr>
                        <a:t>Objetivo</a:t>
                      </a:r>
                      <a:endParaRPr sz="3600" u="none" strike="noStrike" cap="none">
                        <a:solidFill>
                          <a:schemeClr val="lt1"/>
                        </a:solidFill>
                      </a:endParaRPr>
                    </a:p>
                  </a:txBody>
                  <a:tcPr marL="91450" marR="91450" marT="45725" marB="45725" anchor="ctr">
                    <a:solidFill>
                      <a:srgbClr val="0079BF"/>
                    </a:solidFill>
                  </a:tcPr>
                </a:tc>
                <a:tc>
                  <a:txBody>
                    <a:bodyPr/>
                    <a:lstStyle/>
                    <a:p>
                      <a:pPr marL="0" marR="0" lvl="0" indent="0" algn="ctr" rtl="0">
                        <a:lnSpc>
                          <a:spcPct val="100000"/>
                        </a:lnSpc>
                        <a:spcBef>
                          <a:spcPts val="0"/>
                        </a:spcBef>
                        <a:spcAft>
                          <a:spcPts val="0"/>
                        </a:spcAft>
                        <a:buClr>
                          <a:schemeClr val="lt1"/>
                        </a:buClr>
                        <a:buSzPts val="3600"/>
                        <a:buFont typeface="Helvetica Neue"/>
                        <a:buNone/>
                      </a:pPr>
                      <a:r>
                        <a:rPr lang="es-MX" sz="3600" u="none" strike="noStrike" cap="none">
                          <a:solidFill>
                            <a:schemeClr val="lt1"/>
                          </a:solidFill>
                        </a:rPr>
                        <a:t>Acciones</a:t>
                      </a:r>
                      <a:endParaRPr sz="3600" u="none" strike="noStrike" cap="none">
                        <a:solidFill>
                          <a:schemeClr val="lt1"/>
                        </a:solidFill>
                      </a:endParaRPr>
                    </a:p>
                  </a:txBody>
                  <a:tcPr marL="91450" marR="91450" marT="45725" marB="45725" anchor="ctr">
                    <a:solidFill>
                      <a:srgbClr val="0079BF"/>
                    </a:solidFill>
                  </a:tcPr>
                </a:tc>
                <a:tc>
                  <a:txBody>
                    <a:bodyPr/>
                    <a:lstStyle/>
                    <a:p>
                      <a:pPr marL="0" marR="0" lvl="0" indent="0" algn="ctr" rtl="0">
                        <a:lnSpc>
                          <a:spcPct val="100000"/>
                        </a:lnSpc>
                        <a:spcBef>
                          <a:spcPts val="0"/>
                        </a:spcBef>
                        <a:spcAft>
                          <a:spcPts val="0"/>
                        </a:spcAft>
                        <a:buClr>
                          <a:schemeClr val="lt1"/>
                        </a:buClr>
                        <a:buSzPts val="3600"/>
                        <a:buFont typeface="Helvetica Neue"/>
                        <a:buNone/>
                      </a:pPr>
                      <a:r>
                        <a:rPr lang="es-MX" sz="3600" u="none" strike="noStrike" cap="none">
                          <a:solidFill>
                            <a:schemeClr val="lt1"/>
                          </a:solidFill>
                        </a:rPr>
                        <a:t>Audiencia</a:t>
                      </a:r>
                      <a:endParaRPr sz="3600" u="none" strike="noStrike" cap="none">
                        <a:solidFill>
                          <a:schemeClr val="lt1"/>
                        </a:solidFill>
                      </a:endParaRPr>
                    </a:p>
                  </a:txBody>
                  <a:tcPr marL="91450" marR="91450" marT="45725" marB="45725" anchor="ctr">
                    <a:solidFill>
                      <a:srgbClr val="0079BF"/>
                    </a:solidFill>
                  </a:tcPr>
                </a:tc>
                <a:extLst>
                  <a:ext uri="{0D108BD9-81ED-4DB2-BD59-A6C34878D82A}">
                    <a16:rowId xmlns:a16="http://schemas.microsoft.com/office/drawing/2014/main" val="10000"/>
                  </a:ext>
                </a:extLst>
              </a:tr>
              <a:tr h="765800">
                <a:tc rowSpan="6">
                  <a:txBody>
                    <a:bodyPr/>
                    <a:lstStyle/>
                    <a:p>
                      <a:pPr marL="0" marR="0" lvl="0" indent="0" algn="ctr" rtl="0">
                        <a:lnSpc>
                          <a:spcPct val="100000"/>
                        </a:lnSpc>
                        <a:spcBef>
                          <a:spcPts val="0"/>
                        </a:spcBef>
                        <a:spcAft>
                          <a:spcPts val="0"/>
                        </a:spcAft>
                        <a:buClr>
                          <a:schemeClr val="dk1"/>
                        </a:buClr>
                        <a:buSzPts val="2400"/>
                        <a:buFont typeface="Helvetica Neue"/>
                        <a:buNone/>
                      </a:pPr>
                      <a:r>
                        <a:rPr lang="es-MX" sz="2400" u="none" strike="noStrike" cap="none"/>
                        <a:t>Primera</a:t>
                      </a:r>
                      <a:endParaRPr sz="2400" u="none" strike="noStrike" cap="none"/>
                    </a:p>
                  </a:txBody>
                  <a:tcPr marL="91450" marR="91450" marT="45725" marB="45725" anchor="ctr">
                    <a:solidFill>
                      <a:schemeClr val="lt1"/>
                    </a:solidFill>
                  </a:tcPr>
                </a:tc>
                <a:tc rowSpan="6">
                  <a:txBody>
                    <a:bodyPr/>
                    <a:lstStyle/>
                    <a:p>
                      <a:pPr marL="0" marR="0" lvl="0" indent="0" algn="l" rtl="0">
                        <a:lnSpc>
                          <a:spcPct val="107000"/>
                        </a:lnSpc>
                        <a:spcBef>
                          <a:spcPts val="0"/>
                        </a:spcBef>
                        <a:spcAft>
                          <a:spcPts val="0"/>
                        </a:spcAft>
                        <a:buClr>
                          <a:schemeClr val="dk1"/>
                        </a:buClr>
                        <a:buSzPts val="2000"/>
                        <a:buFont typeface="Arial"/>
                        <a:buNone/>
                      </a:pPr>
                      <a:r>
                        <a:rPr lang="es-MX" sz="2000" b="0" i="0" u="none" strike="noStrike" cap="none">
                          <a:solidFill>
                            <a:schemeClr val="dk1"/>
                          </a:solidFill>
                          <a:latin typeface="Helvetica Neue"/>
                          <a:ea typeface="Helvetica Neue"/>
                          <a:cs typeface="Helvetica Neue"/>
                          <a:sym typeface="Helvetica Neue"/>
                        </a:rPr>
                        <a:t>De abril  a junio del 2019.</a:t>
                      </a:r>
                      <a:endParaRPr sz="2000" b="0" i="0" u="none" strike="noStrike" cap="none">
                        <a:solidFill>
                          <a:schemeClr val="dk1"/>
                        </a:solidFill>
                        <a:latin typeface="Helvetica Neue"/>
                        <a:ea typeface="Helvetica Neue"/>
                        <a:cs typeface="Helvetica Neue"/>
                        <a:sym typeface="Helvetica Neue"/>
                      </a:endParaRPr>
                    </a:p>
                  </a:txBody>
                  <a:tcPr marL="68575" marR="68575" marT="0" marB="0" anchor="ctr">
                    <a:solidFill>
                      <a:schemeClr val="lt1"/>
                    </a:solidFill>
                  </a:tcPr>
                </a:tc>
                <a:tc rowSpan="6">
                  <a:txBody>
                    <a:bodyPr/>
                    <a:lstStyle/>
                    <a:p>
                      <a:pPr marL="144000" marR="0" lvl="0" indent="0" algn="l" rtl="0">
                        <a:lnSpc>
                          <a:spcPct val="100000"/>
                        </a:lnSpc>
                        <a:spcBef>
                          <a:spcPts val="0"/>
                        </a:spcBef>
                        <a:spcAft>
                          <a:spcPts val="0"/>
                        </a:spcAft>
                        <a:buClr>
                          <a:schemeClr val="dk1"/>
                        </a:buClr>
                        <a:buSzPts val="2000"/>
                        <a:buFont typeface="Arial"/>
                        <a:buNone/>
                      </a:pPr>
                      <a:r>
                        <a:rPr lang="es-MX" sz="2000" b="0" u="none" strike="noStrike" cap="none">
                          <a:latin typeface="Arial"/>
                          <a:ea typeface="Arial"/>
                          <a:cs typeface="Arial"/>
                          <a:sym typeface="Arial"/>
                        </a:rPr>
                        <a:t>Contribuir, entre la comunidad INEGI, a la adopción integral del Modelo del Proceso Estadístico y Geográfico (MPEG), partiendo de sus conceptos básicos, así como de las pautas que lo originaron.</a:t>
                      </a:r>
                      <a:endParaRPr/>
                    </a:p>
                  </a:txBody>
                  <a:tcPr marL="68575" marR="68575" marT="0" marB="0" anchor="ctr">
                    <a:solidFill>
                      <a:schemeClr val="lt1"/>
                    </a:solidFill>
                  </a:tcPr>
                </a:tc>
                <a:tc>
                  <a:txBody>
                    <a:bodyPr/>
                    <a:lstStyle/>
                    <a:p>
                      <a:pPr marL="342900" marR="0" lvl="0" indent="-342900" algn="l" rtl="0">
                        <a:lnSpc>
                          <a:spcPct val="107000"/>
                        </a:lnSpc>
                        <a:spcBef>
                          <a:spcPts val="0"/>
                        </a:spcBef>
                        <a:spcAft>
                          <a:spcPts val="0"/>
                        </a:spcAft>
                        <a:buClr>
                          <a:schemeClr val="dk1"/>
                        </a:buClr>
                        <a:buSzPts val="2000"/>
                        <a:buFont typeface="Arial"/>
                        <a:buChar char="•"/>
                      </a:pPr>
                      <a:r>
                        <a:rPr lang="es-MX" sz="2000" b="0" i="0" u="none" strike="noStrike" cap="none">
                          <a:solidFill>
                            <a:schemeClr val="dk1"/>
                          </a:solidFill>
                          <a:latin typeface="Helvetica Neue"/>
                          <a:ea typeface="Helvetica Neue"/>
                          <a:cs typeface="Helvetica Neue"/>
                          <a:sym typeface="Helvetica Neue"/>
                        </a:rPr>
                        <a:t>Cartel gran formato donde se difunda la trascendencia del MPEG en la nueva forma de estandarizar información estadística y geográfica </a:t>
                      </a:r>
                      <a:endParaRPr/>
                    </a:p>
                  </a:txBody>
                  <a:tcPr marL="68575" marR="68575" marT="0" marB="0" anchor="ctr">
                    <a:solidFill>
                      <a:schemeClr val="lt1"/>
                    </a:solidFill>
                  </a:tcPr>
                </a:tc>
                <a:tc rowSpan="5">
                  <a:txBody>
                    <a:bodyPr/>
                    <a:lstStyle/>
                    <a:p>
                      <a:pPr marL="0" marR="0" lvl="0" indent="0" algn="ctr" rtl="0">
                        <a:lnSpc>
                          <a:spcPct val="107000"/>
                        </a:lnSpc>
                        <a:spcBef>
                          <a:spcPts val="0"/>
                        </a:spcBef>
                        <a:spcAft>
                          <a:spcPts val="0"/>
                        </a:spcAft>
                        <a:buClr>
                          <a:schemeClr val="dk1"/>
                        </a:buClr>
                        <a:buSzPts val="2000"/>
                        <a:buFont typeface="Arial"/>
                        <a:buNone/>
                      </a:pPr>
                      <a:r>
                        <a:rPr lang="es-MX" sz="2000" b="0" i="0" u="none" strike="noStrike" cap="none">
                          <a:solidFill>
                            <a:schemeClr val="dk1"/>
                          </a:solidFill>
                          <a:latin typeface="Helvetica Neue"/>
                          <a:ea typeface="Helvetica Neue"/>
                          <a:cs typeface="Helvetica Neue"/>
                          <a:sym typeface="Helvetica Neue"/>
                        </a:rPr>
                        <a:t>Básica</a:t>
                      </a:r>
                      <a:endParaRPr sz="2000" b="0" i="0" u="none" strike="noStrike" cap="none">
                        <a:solidFill>
                          <a:schemeClr val="dk1"/>
                        </a:solidFill>
                        <a:latin typeface="Helvetica Neue"/>
                        <a:ea typeface="Helvetica Neue"/>
                        <a:cs typeface="Helvetica Neue"/>
                        <a:sym typeface="Helvetica Neue"/>
                      </a:endParaRPr>
                    </a:p>
                  </a:txBody>
                  <a:tcPr marL="68575" marR="68575" marT="0" marB="0" anchor="ctr">
                    <a:solidFill>
                      <a:schemeClr val="lt1"/>
                    </a:solidFill>
                  </a:tcPr>
                </a:tc>
                <a:extLst>
                  <a:ext uri="{0D108BD9-81ED-4DB2-BD59-A6C34878D82A}">
                    <a16:rowId xmlns:a16="http://schemas.microsoft.com/office/drawing/2014/main" val="10001"/>
                  </a:ext>
                </a:extLst>
              </a:tr>
              <a:tr h="477950">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342900" marR="0" lvl="0" indent="-342900" algn="l" rtl="0">
                        <a:lnSpc>
                          <a:spcPct val="107000"/>
                        </a:lnSpc>
                        <a:spcBef>
                          <a:spcPts val="0"/>
                        </a:spcBef>
                        <a:spcAft>
                          <a:spcPts val="0"/>
                        </a:spcAft>
                        <a:buClr>
                          <a:schemeClr val="dk1"/>
                        </a:buClr>
                        <a:buSzPts val="2000"/>
                        <a:buFont typeface="Arial"/>
                        <a:buChar char="•"/>
                      </a:pPr>
                      <a:r>
                        <a:rPr lang="es-MX" sz="2000" b="0" i="0" u="none" strike="noStrike" cap="none">
                          <a:solidFill>
                            <a:schemeClr val="dk1"/>
                          </a:solidFill>
                          <a:latin typeface="Helvetica Neue"/>
                          <a:ea typeface="Helvetica Neue"/>
                          <a:cs typeface="Helvetica Neue"/>
                          <a:sym typeface="Helvetica Neue"/>
                        </a:rPr>
                        <a:t>Yammer, posteos publicados por MPEG_informa, con temas fundamentales del Modelo MPEG</a:t>
                      </a:r>
                      <a:endParaRPr sz="2000" b="0" i="0" u="none" strike="noStrike" cap="none">
                        <a:solidFill>
                          <a:schemeClr val="dk1"/>
                        </a:solidFill>
                        <a:latin typeface="Helvetica Neue"/>
                        <a:ea typeface="Helvetica Neue"/>
                        <a:cs typeface="Helvetica Neue"/>
                        <a:sym typeface="Helvetica Neue"/>
                      </a:endParaRPr>
                    </a:p>
                  </a:txBody>
                  <a:tcPr marL="68575" marR="68575" marT="0" marB="0" anchor="ctr">
                    <a:solidFill>
                      <a:schemeClr val="lt1"/>
                    </a:solidFill>
                  </a:tcPr>
                </a:tc>
                <a:tc vMerge="1">
                  <a:txBody>
                    <a:bodyPr/>
                    <a:lstStyle/>
                    <a:p>
                      <a:endParaRPr lang="es-MX"/>
                    </a:p>
                  </a:txBody>
                  <a:tcPr/>
                </a:tc>
                <a:extLst>
                  <a:ext uri="{0D108BD9-81ED-4DB2-BD59-A6C34878D82A}">
                    <a16:rowId xmlns:a16="http://schemas.microsoft.com/office/drawing/2014/main" val="10002"/>
                  </a:ext>
                </a:extLst>
              </a:tr>
              <a:tr h="601300">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342900" marR="0" lvl="0" indent="-342900" algn="l" rtl="0">
                        <a:lnSpc>
                          <a:spcPct val="107000"/>
                        </a:lnSpc>
                        <a:spcBef>
                          <a:spcPts val="0"/>
                        </a:spcBef>
                        <a:spcAft>
                          <a:spcPts val="0"/>
                        </a:spcAft>
                        <a:buClr>
                          <a:schemeClr val="dk1"/>
                        </a:buClr>
                        <a:buSzPts val="2000"/>
                        <a:buFont typeface="Arial"/>
                        <a:buChar char="•"/>
                      </a:pPr>
                      <a:r>
                        <a:rPr lang="es-MX" sz="2000" b="0" i="0" u="none" strike="noStrike" cap="none">
                          <a:solidFill>
                            <a:schemeClr val="dk1"/>
                          </a:solidFill>
                          <a:latin typeface="Helvetica Neue"/>
                          <a:ea typeface="Helvetica Neue"/>
                          <a:cs typeface="Helvetica Neue"/>
                          <a:sym typeface="Helvetica Neue"/>
                        </a:rPr>
                        <a:t>Viniles con las ocho fases del MPEG, en los pasillos de tránsito de manera secuencial</a:t>
                      </a:r>
                      <a:endParaRPr sz="2000" b="0" i="0" u="none" strike="noStrike" cap="none">
                        <a:solidFill>
                          <a:schemeClr val="dk1"/>
                        </a:solidFill>
                        <a:latin typeface="Helvetica Neue"/>
                        <a:ea typeface="Helvetica Neue"/>
                        <a:cs typeface="Helvetica Neue"/>
                        <a:sym typeface="Helvetica Neue"/>
                      </a:endParaRPr>
                    </a:p>
                  </a:txBody>
                  <a:tcPr marL="68575" marR="68575" marT="0" marB="0" anchor="ctr">
                    <a:solidFill>
                      <a:schemeClr val="lt1"/>
                    </a:solidFill>
                  </a:tcPr>
                </a:tc>
                <a:tc vMerge="1">
                  <a:txBody>
                    <a:bodyPr/>
                    <a:lstStyle/>
                    <a:p>
                      <a:endParaRPr lang="es-MX"/>
                    </a:p>
                  </a:txBody>
                  <a:tcPr/>
                </a:tc>
                <a:extLst>
                  <a:ext uri="{0D108BD9-81ED-4DB2-BD59-A6C34878D82A}">
                    <a16:rowId xmlns:a16="http://schemas.microsoft.com/office/drawing/2014/main" val="10003"/>
                  </a:ext>
                </a:extLst>
              </a:tr>
              <a:tr h="524225">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342900" marR="0" lvl="0" indent="-342900" algn="l" rtl="0">
                        <a:lnSpc>
                          <a:spcPct val="107000"/>
                        </a:lnSpc>
                        <a:spcBef>
                          <a:spcPts val="0"/>
                        </a:spcBef>
                        <a:spcAft>
                          <a:spcPts val="0"/>
                        </a:spcAft>
                        <a:buClr>
                          <a:schemeClr val="dk1"/>
                        </a:buClr>
                        <a:buSzPts val="2000"/>
                        <a:buFont typeface="Arial"/>
                        <a:buChar char="•"/>
                      </a:pPr>
                      <a:r>
                        <a:rPr lang="es-MX" sz="2000" b="0" i="0" u="none" strike="noStrike" cap="none">
                          <a:solidFill>
                            <a:schemeClr val="dk1"/>
                          </a:solidFill>
                          <a:latin typeface="Helvetica Neue"/>
                          <a:ea typeface="Helvetica Neue"/>
                          <a:cs typeface="Helvetica Neue"/>
                          <a:sym typeface="Helvetica Neue"/>
                        </a:rPr>
                        <a:t>Correos electrónicos sobre la implementación del MPEG.</a:t>
                      </a:r>
                      <a:endParaRPr sz="2000" b="0" i="0" u="none" strike="noStrike" cap="none">
                        <a:solidFill>
                          <a:schemeClr val="dk1"/>
                        </a:solidFill>
                        <a:latin typeface="Helvetica Neue"/>
                        <a:ea typeface="Helvetica Neue"/>
                        <a:cs typeface="Helvetica Neue"/>
                        <a:sym typeface="Helvetica Neue"/>
                      </a:endParaRPr>
                    </a:p>
                  </a:txBody>
                  <a:tcPr marL="68575" marR="68575" marT="0" marB="0" anchor="ctr">
                    <a:solidFill>
                      <a:schemeClr val="lt1"/>
                    </a:solidFill>
                  </a:tcPr>
                </a:tc>
                <a:tc vMerge="1">
                  <a:txBody>
                    <a:bodyPr/>
                    <a:lstStyle/>
                    <a:p>
                      <a:endParaRPr lang="es-MX"/>
                    </a:p>
                  </a:txBody>
                  <a:tcPr/>
                </a:tc>
                <a:extLst>
                  <a:ext uri="{0D108BD9-81ED-4DB2-BD59-A6C34878D82A}">
                    <a16:rowId xmlns:a16="http://schemas.microsoft.com/office/drawing/2014/main" val="10004"/>
                  </a:ext>
                </a:extLst>
              </a:tr>
              <a:tr h="1100500">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342900" marR="0" lvl="0" indent="-342900" algn="l" rtl="0">
                        <a:lnSpc>
                          <a:spcPct val="107000"/>
                        </a:lnSpc>
                        <a:spcBef>
                          <a:spcPts val="0"/>
                        </a:spcBef>
                        <a:spcAft>
                          <a:spcPts val="0"/>
                        </a:spcAft>
                        <a:buClr>
                          <a:schemeClr val="dk1"/>
                        </a:buClr>
                        <a:buSzPts val="2000"/>
                        <a:buFont typeface="Arial"/>
                        <a:buChar char="•"/>
                      </a:pPr>
                      <a:r>
                        <a:rPr lang="es-MX" sz="2000" b="0" i="0" u="none" strike="noStrike" cap="none">
                          <a:solidFill>
                            <a:schemeClr val="dk1"/>
                          </a:solidFill>
                          <a:latin typeface="Helvetica Neue"/>
                          <a:ea typeface="Helvetica Neue"/>
                          <a:cs typeface="Helvetica Neue"/>
                          <a:sym typeface="Helvetica Neue"/>
                        </a:rPr>
                        <a:t>Trivia MPEG (souvenirs). Formato digital con duración de nueve semanas, cuyo incentivo, para las personas ganadoras, consistirá en diversos souvenirs. A través de esta acción lúdica se busca dar a conocer las ocho fases del MPEG.</a:t>
                      </a:r>
                      <a:endParaRPr sz="2000" b="0" i="0" u="none" strike="noStrike" cap="none">
                        <a:solidFill>
                          <a:schemeClr val="dk1"/>
                        </a:solidFill>
                        <a:latin typeface="Helvetica Neue"/>
                        <a:ea typeface="Helvetica Neue"/>
                        <a:cs typeface="Helvetica Neue"/>
                        <a:sym typeface="Helvetica Neue"/>
                      </a:endParaRPr>
                    </a:p>
                  </a:txBody>
                  <a:tcPr marL="68575" marR="68575" marT="0" marB="0" anchor="ctr">
                    <a:solidFill>
                      <a:schemeClr val="lt1"/>
                    </a:solidFill>
                  </a:tcPr>
                </a:tc>
                <a:tc vMerge="1">
                  <a:txBody>
                    <a:bodyPr/>
                    <a:lstStyle/>
                    <a:p>
                      <a:endParaRPr lang="es-MX"/>
                    </a:p>
                  </a:txBody>
                  <a:tcPr/>
                </a:tc>
                <a:extLst>
                  <a:ext uri="{0D108BD9-81ED-4DB2-BD59-A6C34878D82A}">
                    <a16:rowId xmlns:a16="http://schemas.microsoft.com/office/drawing/2014/main" val="10005"/>
                  </a:ext>
                </a:extLst>
              </a:tr>
              <a:tr h="400875">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342900" marR="0" lvl="0" indent="-342900" algn="l" rtl="0">
                        <a:lnSpc>
                          <a:spcPct val="107000"/>
                        </a:lnSpc>
                        <a:spcBef>
                          <a:spcPts val="0"/>
                        </a:spcBef>
                        <a:spcAft>
                          <a:spcPts val="0"/>
                        </a:spcAft>
                        <a:buClr>
                          <a:schemeClr val="dk1"/>
                        </a:buClr>
                        <a:buSzPts val="2000"/>
                        <a:buFont typeface="Arial"/>
                        <a:buChar char="•"/>
                      </a:pPr>
                      <a:r>
                        <a:rPr lang="es-MX" sz="2000" b="0" i="0" u="none" strike="noStrike" cap="none">
                          <a:solidFill>
                            <a:schemeClr val="dk1"/>
                          </a:solidFill>
                          <a:latin typeface="Helvetica Neue"/>
                          <a:ea typeface="Helvetica Neue"/>
                          <a:cs typeface="Helvetica Neue"/>
                          <a:sym typeface="Helvetica Neue"/>
                        </a:rPr>
                        <a:t>Folleto con explicación de qué es el MPEG y sus fases.</a:t>
                      </a:r>
                      <a:endParaRPr sz="2000" b="0" i="0" u="none" strike="noStrike" cap="none">
                        <a:solidFill>
                          <a:schemeClr val="dk1"/>
                        </a:solidFill>
                        <a:latin typeface="Helvetica Neue"/>
                        <a:ea typeface="Helvetica Neue"/>
                        <a:cs typeface="Helvetica Neue"/>
                        <a:sym typeface="Helvetica Neue"/>
                      </a:endParaRPr>
                    </a:p>
                  </a:txBody>
                  <a:tcPr marL="68575" marR="68575" marT="0" marB="0" anchor="ctr">
                    <a:solidFill>
                      <a:schemeClr val="lt1"/>
                    </a:solidFill>
                  </a:tcPr>
                </a:tc>
                <a:tc>
                  <a:txBody>
                    <a:bodyPr/>
                    <a:lstStyle/>
                    <a:p>
                      <a:pPr marL="0" marR="0" lvl="0" indent="0" algn="ctr" rtl="0">
                        <a:lnSpc>
                          <a:spcPct val="107000"/>
                        </a:lnSpc>
                        <a:spcBef>
                          <a:spcPts val="0"/>
                        </a:spcBef>
                        <a:spcAft>
                          <a:spcPts val="0"/>
                        </a:spcAft>
                        <a:buClr>
                          <a:schemeClr val="dk1"/>
                        </a:buClr>
                        <a:buSzPts val="2000"/>
                        <a:buFont typeface="Arial"/>
                        <a:buNone/>
                      </a:pPr>
                      <a:r>
                        <a:rPr lang="es-MX" sz="2000" b="0" i="0" u="none" strike="noStrike" cap="none">
                          <a:solidFill>
                            <a:schemeClr val="dk1"/>
                          </a:solidFill>
                          <a:latin typeface="Helvetica Neue"/>
                          <a:ea typeface="Helvetica Neue"/>
                          <a:cs typeface="Helvetica Neue"/>
                          <a:sym typeface="Helvetica Neue"/>
                        </a:rPr>
                        <a:t>Intermedia</a:t>
                      </a:r>
                      <a:endParaRPr sz="2000" b="0" i="0" u="none" strike="noStrike" cap="none">
                        <a:solidFill>
                          <a:schemeClr val="dk1"/>
                        </a:solidFill>
                        <a:latin typeface="Helvetica Neue"/>
                        <a:ea typeface="Helvetica Neue"/>
                        <a:cs typeface="Helvetica Neue"/>
                        <a:sym typeface="Helvetica Neue"/>
                      </a:endParaRPr>
                    </a:p>
                  </a:txBody>
                  <a:tcPr marL="68575" marR="68575" marT="0" marB="0" anchor="ctr">
                    <a:solidFill>
                      <a:schemeClr val="lt1"/>
                    </a:solidFill>
                  </a:tcPr>
                </a:tc>
                <a:extLst>
                  <a:ext uri="{0D108BD9-81ED-4DB2-BD59-A6C34878D82A}">
                    <a16:rowId xmlns:a16="http://schemas.microsoft.com/office/drawing/2014/main" val="10006"/>
                  </a:ext>
                </a:extLst>
              </a:tr>
              <a:tr h="555050">
                <a:tc rowSpan="4">
                  <a:txBody>
                    <a:bodyPr/>
                    <a:lstStyle/>
                    <a:p>
                      <a:pPr marL="0" marR="0" lvl="0" indent="0" algn="ctr" rtl="0">
                        <a:lnSpc>
                          <a:spcPct val="100000"/>
                        </a:lnSpc>
                        <a:spcBef>
                          <a:spcPts val="0"/>
                        </a:spcBef>
                        <a:spcAft>
                          <a:spcPts val="0"/>
                        </a:spcAft>
                        <a:buClr>
                          <a:schemeClr val="dk1"/>
                        </a:buClr>
                        <a:buSzPts val="2400"/>
                        <a:buFont typeface="Helvetica Neue"/>
                        <a:buNone/>
                      </a:pPr>
                      <a:r>
                        <a:rPr lang="es-MX" sz="2400" u="none" strike="noStrike" cap="none"/>
                        <a:t>Segunda</a:t>
                      </a:r>
                      <a:endParaRPr sz="2400" u="none" strike="noStrike" cap="none"/>
                    </a:p>
                  </a:txBody>
                  <a:tcPr marL="91450" marR="91450" marT="45725" marB="45725" anchor="ctr"/>
                </a:tc>
                <a:tc rowSpan="4">
                  <a:txBody>
                    <a:bodyPr/>
                    <a:lstStyle/>
                    <a:p>
                      <a:pPr marL="0" marR="0" lvl="0" indent="0" algn="l" rtl="0">
                        <a:lnSpc>
                          <a:spcPct val="107000"/>
                        </a:lnSpc>
                        <a:spcBef>
                          <a:spcPts val="0"/>
                        </a:spcBef>
                        <a:spcAft>
                          <a:spcPts val="0"/>
                        </a:spcAft>
                        <a:buClr>
                          <a:schemeClr val="dk1"/>
                        </a:buClr>
                        <a:buSzPts val="2000"/>
                        <a:buFont typeface="Arial"/>
                        <a:buNone/>
                      </a:pPr>
                      <a:endParaRPr sz="2000" b="0" i="0" u="none" strike="noStrike" cap="none">
                        <a:solidFill>
                          <a:schemeClr val="dk1"/>
                        </a:solidFill>
                        <a:latin typeface="Helvetica Neue"/>
                        <a:ea typeface="Helvetica Neue"/>
                        <a:cs typeface="Helvetica Neue"/>
                        <a:sym typeface="Helvetica Neue"/>
                      </a:endParaRPr>
                    </a:p>
                    <a:p>
                      <a:pPr marL="0" marR="0" lvl="0" indent="0" algn="l" rtl="0">
                        <a:lnSpc>
                          <a:spcPct val="107000"/>
                        </a:lnSpc>
                        <a:spcBef>
                          <a:spcPts val="0"/>
                        </a:spcBef>
                        <a:spcAft>
                          <a:spcPts val="0"/>
                        </a:spcAft>
                        <a:buClr>
                          <a:schemeClr val="dk1"/>
                        </a:buClr>
                        <a:buSzPts val="2000"/>
                        <a:buFont typeface="Arial"/>
                        <a:buNone/>
                      </a:pPr>
                      <a:r>
                        <a:rPr lang="es-MX" sz="2000" b="0" i="0" u="none" strike="noStrike" cap="none">
                          <a:solidFill>
                            <a:schemeClr val="dk1"/>
                          </a:solidFill>
                          <a:latin typeface="Helvetica Neue"/>
                          <a:ea typeface="Helvetica Neue"/>
                          <a:cs typeface="Helvetica Neue"/>
                          <a:sym typeface="Helvetica Neue"/>
                        </a:rPr>
                        <a:t>De julio a septiembre de 2019.</a:t>
                      </a:r>
                      <a:endParaRPr/>
                    </a:p>
                  </a:txBody>
                  <a:tcPr marL="68575" marR="68575" marT="0" marB="0" anchor="ctr"/>
                </a:tc>
                <a:tc rowSpan="4">
                  <a:txBody>
                    <a:bodyPr/>
                    <a:lstStyle/>
                    <a:p>
                      <a:pPr marL="182563" marR="0" lvl="0" indent="0" algn="l" rtl="0">
                        <a:lnSpc>
                          <a:spcPct val="107000"/>
                        </a:lnSpc>
                        <a:spcBef>
                          <a:spcPts val="0"/>
                        </a:spcBef>
                        <a:spcAft>
                          <a:spcPts val="0"/>
                        </a:spcAft>
                        <a:buClr>
                          <a:schemeClr val="dk1"/>
                        </a:buClr>
                        <a:buSzPts val="2000"/>
                        <a:buFont typeface="Arial"/>
                        <a:buNone/>
                      </a:pPr>
                      <a:r>
                        <a:rPr lang="es-MX" sz="2000" b="0" i="0" u="none" strike="noStrike" cap="none">
                          <a:solidFill>
                            <a:schemeClr val="dk1"/>
                          </a:solidFill>
                          <a:latin typeface="Helvetica Neue"/>
                          <a:ea typeface="Helvetica Neue"/>
                          <a:cs typeface="Helvetica Neue"/>
                          <a:sym typeface="Helvetica Neue"/>
                        </a:rPr>
                        <a:t>Reforzar el conocimiento sobre las fases del MPEG, con énfasis en el conocimiento de la Norma Técnica para la correcta implementación del modelo en tiempo y forma.</a:t>
                      </a:r>
                      <a:endParaRPr sz="2000" b="0" i="0" u="none" strike="noStrike" cap="none">
                        <a:solidFill>
                          <a:schemeClr val="dk1"/>
                        </a:solidFill>
                        <a:latin typeface="Helvetica Neue"/>
                        <a:ea typeface="Helvetica Neue"/>
                        <a:cs typeface="Helvetica Neue"/>
                        <a:sym typeface="Helvetica Neue"/>
                      </a:endParaRPr>
                    </a:p>
                  </a:txBody>
                  <a:tcPr marL="68575" marR="68575" marT="0" marB="0" anchor="ctr"/>
                </a:tc>
                <a:tc>
                  <a:txBody>
                    <a:bodyPr/>
                    <a:lstStyle/>
                    <a:p>
                      <a:pPr marL="342900" marR="0" lvl="0" indent="-342900" algn="l" rtl="0">
                        <a:lnSpc>
                          <a:spcPct val="107000"/>
                        </a:lnSpc>
                        <a:spcBef>
                          <a:spcPts val="0"/>
                        </a:spcBef>
                        <a:spcAft>
                          <a:spcPts val="0"/>
                        </a:spcAft>
                        <a:buClr>
                          <a:schemeClr val="dk1"/>
                        </a:buClr>
                        <a:buSzPts val="2000"/>
                        <a:buFont typeface="Arial"/>
                        <a:buChar char="•"/>
                      </a:pPr>
                      <a:r>
                        <a:rPr lang="es-MX" sz="2000" b="0" i="0" u="none" strike="noStrike" cap="none">
                          <a:solidFill>
                            <a:schemeClr val="dk1"/>
                          </a:solidFill>
                          <a:latin typeface="Helvetica Neue"/>
                          <a:ea typeface="Helvetica Neue"/>
                          <a:cs typeface="Helvetica Neue"/>
                          <a:sym typeface="Helvetica Neue"/>
                        </a:rPr>
                        <a:t>Cartel formato regular, donde se hable del cumplimiento de la Norma.</a:t>
                      </a:r>
                      <a:endParaRPr/>
                    </a:p>
                  </a:txBody>
                  <a:tcPr marL="68575" marR="68575" marT="0" marB="0" anchor="ctr"/>
                </a:tc>
                <a:tc rowSpan="3">
                  <a:txBody>
                    <a:bodyPr/>
                    <a:lstStyle/>
                    <a:p>
                      <a:pPr marL="0" marR="0" lvl="0" indent="0" algn="ctr" rtl="0">
                        <a:lnSpc>
                          <a:spcPct val="107000"/>
                        </a:lnSpc>
                        <a:spcBef>
                          <a:spcPts val="0"/>
                        </a:spcBef>
                        <a:spcAft>
                          <a:spcPts val="0"/>
                        </a:spcAft>
                        <a:buClr>
                          <a:schemeClr val="dk1"/>
                        </a:buClr>
                        <a:buSzPts val="2000"/>
                        <a:buFont typeface="Arial"/>
                        <a:buNone/>
                      </a:pPr>
                      <a:r>
                        <a:rPr lang="es-MX" sz="2000" b="0" i="0" u="none" strike="noStrike" cap="none">
                          <a:solidFill>
                            <a:schemeClr val="dk1"/>
                          </a:solidFill>
                          <a:latin typeface="Helvetica Neue"/>
                          <a:ea typeface="Helvetica Neue"/>
                          <a:cs typeface="Helvetica Neue"/>
                          <a:sym typeface="Helvetica Neue"/>
                        </a:rPr>
                        <a:t>Intermedia</a:t>
                      </a:r>
                      <a:endParaRPr sz="2000" b="0" u="none" strike="noStrike" cap="none"/>
                    </a:p>
                  </a:txBody>
                  <a:tcPr marL="68575" marR="68575" marT="0" marB="0" anchor="ctr"/>
                </a:tc>
                <a:extLst>
                  <a:ext uri="{0D108BD9-81ED-4DB2-BD59-A6C34878D82A}">
                    <a16:rowId xmlns:a16="http://schemas.microsoft.com/office/drawing/2014/main" val="10007"/>
                  </a:ext>
                </a:extLst>
              </a:tr>
              <a:tr h="755475">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342900" marR="0" lvl="0" indent="-342900" algn="l" rtl="0">
                        <a:lnSpc>
                          <a:spcPct val="107000"/>
                        </a:lnSpc>
                        <a:spcBef>
                          <a:spcPts val="0"/>
                        </a:spcBef>
                        <a:spcAft>
                          <a:spcPts val="0"/>
                        </a:spcAft>
                        <a:buClr>
                          <a:schemeClr val="dk1"/>
                        </a:buClr>
                        <a:buSzPts val="2000"/>
                        <a:buFont typeface="Arial"/>
                        <a:buChar char="•"/>
                      </a:pPr>
                      <a:r>
                        <a:rPr lang="es-MX" sz="2000" b="0" i="0" u="none" strike="noStrike" cap="none">
                          <a:solidFill>
                            <a:schemeClr val="dk1"/>
                          </a:solidFill>
                          <a:latin typeface="Helvetica Neue"/>
                          <a:ea typeface="Helvetica Neue"/>
                          <a:cs typeface="Helvetica Neue"/>
                          <a:sym typeface="Helvetica Neue"/>
                        </a:rPr>
                        <a:t>Yammer, posteos publicados por MPEG_informa, donde se aborden temas como los subprocesos de cada fase, tiempos de cumplimiento, registro de evidencias.</a:t>
                      </a:r>
                      <a:endParaRPr sz="2000" b="0" u="none" strike="noStrike" cap="none"/>
                    </a:p>
                  </a:txBody>
                  <a:tcPr marL="68575" marR="68575" marT="0" marB="0" anchor="ctr"/>
                </a:tc>
                <a:tc vMerge="1">
                  <a:txBody>
                    <a:bodyPr/>
                    <a:lstStyle/>
                    <a:p>
                      <a:endParaRPr lang="es-MX"/>
                    </a:p>
                  </a:txBody>
                  <a:tcPr/>
                </a:tc>
                <a:extLst>
                  <a:ext uri="{0D108BD9-81ED-4DB2-BD59-A6C34878D82A}">
                    <a16:rowId xmlns:a16="http://schemas.microsoft.com/office/drawing/2014/main" val="10008"/>
                  </a:ext>
                </a:extLst>
              </a:tr>
              <a:tr h="539625">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342900" marR="0" lvl="0" indent="-342900" algn="l" rtl="0">
                        <a:lnSpc>
                          <a:spcPct val="107000"/>
                        </a:lnSpc>
                        <a:spcBef>
                          <a:spcPts val="0"/>
                        </a:spcBef>
                        <a:spcAft>
                          <a:spcPts val="0"/>
                        </a:spcAft>
                        <a:buClr>
                          <a:schemeClr val="dk1"/>
                        </a:buClr>
                        <a:buSzPts val="2000"/>
                        <a:buFont typeface="Arial"/>
                        <a:buChar char="•"/>
                      </a:pPr>
                      <a:r>
                        <a:rPr lang="es-MX" sz="2000" b="0" u="none" strike="noStrike" cap="none"/>
                        <a:t>Reuniones con 20 o 30 personas, pláticas de acercamiento.</a:t>
                      </a:r>
                      <a:endParaRPr sz="2000" b="0" u="none" strike="noStrike" cap="none"/>
                    </a:p>
                  </a:txBody>
                  <a:tcPr marL="68575" marR="68575" marT="0" marB="0" anchor="ctr"/>
                </a:tc>
                <a:tc vMerge="1">
                  <a:txBody>
                    <a:bodyPr/>
                    <a:lstStyle/>
                    <a:p>
                      <a:endParaRPr lang="es-MX"/>
                    </a:p>
                  </a:txBody>
                  <a:tcPr/>
                </a:tc>
                <a:extLst>
                  <a:ext uri="{0D108BD9-81ED-4DB2-BD59-A6C34878D82A}">
                    <a16:rowId xmlns:a16="http://schemas.microsoft.com/office/drawing/2014/main" val="10009"/>
                  </a:ext>
                </a:extLst>
              </a:tr>
              <a:tr h="724550">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342900" marR="0" lvl="0" indent="-342900" algn="l" rtl="0">
                        <a:lnSpc>
                          <a:spcPct val="107000"/>
                        </a:lnSpc>
                        <a:spcBef>
                          <a:spcPts val="0"/>
                        </a:spcBef>
                        <a:spcAft>
                          <a:spcPts val="0"/>
                        </a:spcAft>
                        <a:buClr>
                          <a:schemeClr val="dk1"/>
                        </a:buClr>
                        <a:buSzPts val="2000"/>
                        <a:buFont typeface="Arial"/>
                        <a:buChar char="•"/>
                      </a:pPr>
                      <a:r>
                        <a:rPr lang="es-MX" sz="2000" b="0" u="none" strike="noStrike" cap="none"/>
                        <a:t>Correos electrónicos dirigidos a áreas que se destaquen por su avance en la implementación del MPEG</a:t>
                      </a:r>
                      <a:endParaRPr/>
                    </a:p>
                  </a:txBody>
                  <a:tcPr marL="68575" marR="68575" marT="0" marB="0" anchor="ctr"/>
                </a:tc>
                <a:tc>
                  <a:txBody>
                    <a:bodyPr/>
                    <a:lstStyle/>
                    <a:p>
                      <a:pPr marL="0" marR="0" lvl="0" indent="0" algn="ctr" rtl="0">
                        <a:lnSpc>
                          <a:spcPct val="107000"/>
                        </a:lnSpc>
                        <a:spcBef>
                          <a:spcPts val="0"/>
                        </a:spcBef>
                        <a:spcAft>
                          <a:spcPts val="0"/>
                        </a:spcAft>
                        <a:buClr>
                          <a:schemeClr val="dk1"/>
                        </a:buClr>
                        <a:buSzPts val="2000"/>
                        <a:buFont typeface="Arial"/>
                        <a:buNone/>
                      </a:pPr>
                      <a:r>
                        <a:rPr lang="es-MX" sz="2000" b="0" u="none" strike="noStrike" cap="none"/>
                        <a:t>Avanzada</a:t>
                      </a:r>
                      <a:endParaRPr/>
                    </a:p>
                  </a:txBody>
                  <a:tcPr marL="68575" marR="68575" marT="0" marB="0" anchor="ctr"/>
                </a:tc>
                <a:extLst>
                  <a:ext uri="{0D108BD9-81ED-4DB2-BD59-A6C34878D82A}">
                    <a16:rowId xmlns:a16="http://schemas.microsoft.com/office/drawing/2014/main" val="10010"/>
                  </a:ext>
                </a:extLst>
              </a:tr>
              <a:tr h="1213800">
                <a:tc rowSpan="2">
                  <a:txBody>
                    <a:bodyPr/>
                    <a:lstStyle/>
                    <a:p>
                      <a:pPr marL="0" marR="0" lvl="0" indent="0" algn="ctr" rtl="0">
                        <a:lnSpc>
                          <a:spcPct val="100000"/>
                        </a:lnSpc>
                        <a:spcBef>
                          <a:spcPts val="0"/>
                        </a:spcBef>
                        <a:spcAft>
                          <a:spcPts val="0"/>
                        </a:spcAft>
                        <a:buClr>
                          <a:schemeClr val="dk1"/>
                        </a:buClr>
                        <a:buSzPts val="2400"/>
                        <a:buFont typeface="Helvetica Neue"/>
                        <a:buNone/>
                      </a:pPr>
                      <a:r>
                        <a:rPr lang="es-MX" sz="2400" u="none" strike="noStrike" cap="none">
                          <a:solidFill>
                            <a:schemeClr val="dk1"/>
                          </a:solidFill>
                        </a:rPr>
                        <a:t>Tercera</a:t>
                      </a:r>
                      <a:endParaRPr sz="2400" u="none" strike="noStrike" cap="none">
                        <a:solidFill>
                          <a:schemeClr val="dk1"/>
                        </a:solidFill>
                      </a:endParaRPr>
                    </a:p>
                  </a:txBody>
                  <a:tcPr marL="91450" marR="91450" marT="45725" marB="45725" anchor="ctr"/>
                </a:tc>
                <a:tc rowSpan="2">
                  <a:txBody>
                    <a:bodyPr/>
                    <a:lstStyle/>
                    <a:p>
                      <a:pPr marL="0" marR="0" lvl="0" indent="0" algn="l" rtl="0">
                        <a:lnSpc>
                          <a:spcPct val="107000"/>
                        </a:lnSpc>
                        <a:spcBef>
                          <a:spcPts val="0"/>
                        </a:spcBef>
                        <a:spcAft>
                          <a:spcPts val="0"/>
                        </a:spcAft>
                        <a:buClr>
                          <a:schemeClr val="dk1"/>
                        </a:buClr>
                        <a:buSzPts val="2000"/>
                        <a:buFont typeface="Arial"/>
                        <a:buNone/>
                      </a:pPr>
                      <a:r>
                        <a:rPr lang="es-MX" sz="2000" b="0" i="0" u="none" strike="noStrike" cap="none">
                          <a:solidFill>
                            <a:schemeClr val="dk1"/>
                          </a:solidFill>
                          <a:latin typeface="Helvetica Neue"/>
                          <a:ea typeface="Helvetica Neue"/>
                          <a:cs typeface="Helvetica Neue"/>
                          <a:sym typeface="Helvetica Neue"/>
                        </a:rPr>
                        <a:t>De octubre a diciembre de 2019.</a:t>
                      </a:r>
                      <a:endParaRPr/>
                    </a:p>
                  </a:txBody>
                  <a:tcPr marL="68575" marR="68575" marT="0" marB="0" anchor="ctr"/>
                </a:tc>
                <a:tc rowSpan="2">
                  <a:txBody>
                    <a:bodyPr/>
                    <a:lstStyle/>
                    <a:p>
                      <a:pPr marL="182563" marR="0" lvl="0" indent="0" algn="l" rtl="0">
                        <a:lnSpc>
                          <a:spcPct val="107000"/>
                        </a:lnSpc>
                        <a:spcBef>
                          <a:spcPts val="0"/>
                        </a:spcBef>
                        <a:spcAft>
                          <a:spcPts val="0"/>
                        </a:spcAft>
                        <a:buClr>
                          <a:schemeClr val="dk1"/>
                        </a:buClr>
                        <a:buSzPts val="2000"/>
                        <a:buFont typeface="Arial"/>
                        <a:buNone/>
                      </a:pPr>
                      <a:r>
                        <a:rPr lang="es-MX" sz="2000" b="0" i="0" u="none" strike="noStrike" cap="none">
                          <a:solidFill>
                            <a:schemeClr val="dk1"/>
                          </a:solidFill>
                          <a:latin typeface="Helvetica Neue"/>
                          <a:ea typeface="Helvetica Neue"/>
                          <a:cs typeface="Helvetica Neue"/>
                          <a:sym typeface="Helvetica Neue"/>
                        </a:rPr>
                        <a:t>Reconocimiento al esfuerzo y resultados en la implementación del MIPEG.</a:t>
                      </a:r>
                      <a:endParaRPr sz="2000" b="0" i="0" u="none" strike="noStrike" cap="none">
                        <a:solidFill>
                          <a:schemeClr val="dk1"/>
                        </a:solidFill>
                        <a:latin typeface="Helvetica Neue"/>
                        <a:ea typeface="Helvetica Neue"/>
                        <a:cs typeface="Helvetica Neue"/>
                        <a:sym typeface="Helvetica Neue"/>
                      </a:endParaRPr>
                    </a:p>
                  </a:txBody>
                  <a:tcPr marL="68575" marR="68575" marT="0" marB="0" anchor="ctr"/>
                </a:tc>
                <a:tc>
                  <a:txBody>
                    <a:bodyPr/>
                    <a:lstStyle/>
                    <a:p>
                      <a:pPr marL="342900" marR="0" lvl="0" indent="-342900" algn="l" rtl="0">
                        <a:lnSpc>
                          <a:spcPct val="107000"/>
                        </a:lnSpc>
                        <a:spcBef>
                          <a:spcPts val="0"/>
                        </a:spcBef>
                        <a:spcAft>
                          <a:spcPts val="0"/>
                        </a:spcAft>
                        <a:buClr>
                          <a:schemeClr val="dk1"/>
                        </a:buClr>
                        <a:buSzPts val="2000"/>
                        <a:buFont typeface="Arial"/>
                        <a:buChar char="•"/>
                      </a:pPr>
                      <a:r>
                        <a:rPr lang="es-MX" sz="2000" b="0" i="0" u="none" strike="noStrike" cap="none">
                          <a:solidFill>
                            <a:schemeClr val="dk1"/>
                          </a:solidFill>
                          <a:latin typeface="Helvetica Neue"/>
                          <a:ea typeface="Helvetica Neue"/>
                          <a:cs typeface="Helvetica Neue"/>
                          <a:sym typeface="Helvetica Neue"/>
                        </a:rPr>
                        <a:t>Etiqueta identificadora donde se da un reconocimiento a las áreas que llevan mayor avance en la implementación del MPEG</a:t>
                      </a:r>
                      <a:endParaRPr sz="2000" b="0" i="0" u="none" strike="noStrike" cap="none">
                        <a:solidFill>
                          <a:schemeClr val="dk1"/>
                        </a:solidFill>
                        <a:latin typeface="Helvetica Neue"/>
                        <a:ea typeface="Helvetica Neue"/>
                        <a:cs typeface="Helvetica Neue"/>
                        <a:sym typeface="Helvetica Neue"/>
                      </a:endParaRPr>
                    </a:p>
                  </a:txBody>
                  <a:tcPr marL="68575" marR="68575" marT="0" marB="0" anchor="ctr"/>
                </a:tc>
                <a:tc rowSpan="2">
                  <a:txBody>
                    <a:bodyPr/>
                    <a:lstStyle/>
                    <a:p>
                      <a:pPr marL="0" marR="0" lvl="0" indent="0" algn="ctr" rtl="0">
                        <a:lnSpc>
                          <a:spcPct val="107000"/>
                        </a:lnSpc>
                        <a:spcBef>
                          <a:spcPts val="0"/>
                        </a:spcBef>
                        <a:spcAft>
                          <a:spcPts val="0"/>
                        </a:spcAft>
                        <a:buClr>
                          <a:schemeClr val="dk1"/>
                        </a:buClr>
                        <a:buSzPts val="2000"/>
                        <a:buFont typeface="Arial"/>
                        <a:buNone/>
                      </a:pPr>
                      <a:r>
                        <a:rPr lang="es-MX" sz="2000" b="0" u="none" strike="noStrike" cap="none"/>
                        <a:t>Avanzada</a:t>
                      </a:r>
                      <a:endParaRPr sz="2000" b="0" i="0" u="none" strike="noStrike" cap="none">
                        <a:solidFill>
                          <a:schemeClr val="dk1"/>
                        </a:solidFill>
                        <a:latin typeface="Helvetica Neue"/>
                        <a:ea typeface="Helvetica Neue"/>
                        <a:cs typeface="Helvetica Neue"/>
                        <a:sym typeface="Helvetica Neue"/>
                      </a:endParaRPr>
                    </a:p>
                  </a:txBody>
                  <a:tcPr marL="68575" marR="68575" marT="0" marB="0" anchor="ctr"/>
                </a:tc>
                <a:extLst>
                  <a:ext uri="{0D108BD9-81ED-4DB2-BD59-A6C34878D82A}">
                    <a16:rowId xmlns:a16="http://schemas.microsoft.com/office/drawing/2014/main" val="10011"/>
                  </a:ext>
                </a:extLst>
              </a:tr>
              <a:tr h="1112675">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342900" marR="0" lvl="0" indent="-342900" algn="l" rtl="0">
                        <a:lnSpc>
                          <a:spcPct val="107000"/>
                        </a:lnSpc>
                        <a:spcBef>
                          <a:spcPts val="0"/>
                        </a:spcBef>
                        <a:spcAft>
                          <a:spcPts val="0"/>
                        </a:spcAft>
                        <a:buClr>
                          <a:schemeClr val="dk1"/>
                        </a:buClr>
                        <a:buSzPts val="2000"/>
                        <a:buFont typeface="Arial"/>
                        <a:buChar char="•"/>
                      </a:pPr>
                      <a:r>
                        <a:rPr lang="es-MX" sz="2000" b="0" i="0" u="none" strike="noStrike" cap="none">
                          <a:solidFill>
                            <a:schemeClr val="dk1"/>
                          </a:solidFill>
                          <a:latin typeface="Helvetica Neue"/>
                          <a:ea typeface="Helvetica Neue"/>
                          <a:cs typeface="Helvetica Neue"/>
                          <a:sym typeface="Helvetica Neue"/>
                        </a:rPr>
                        <a:t>Llamada o visita de felicitación por parte del área de Aseguramiento de la Calidad para reconocer el esfuerzo del área en cuestión para la correcta implementación del MPEG (durante septiembre)</a:t>
                      </a:r>
                      <a:endParaRPr sz="2000" b="0" i="0" u="none" strike="noStrike" cap="none">
                        <a:solidFill>
                          <a:schemeClr val="dk1"/>
                        </a:solidFill>
                        <a:latin typeface="Helvetica Neue"/>
                        <a:ea typeface="Helvetica Neue"/>
                        <a:cs typeface="Helvetica Neue"/>
                        <a:sym typeface="Helvetica Neue"/>
                      </a:endParaRPr>
                    </a:p>
                  </a:txBody>
                  <a:tcPr marL="68575" marR="68575" marT="0" marB="0" anchor="ctr"/>
                </a:tc>
                <a:tc vMerge="1">
                  <a:txBody>
                    <a:bodyPr/>
                    <a:lstStyle/>
                    <a:p>
                      <a:endParaRPr lang="es-MX"/>
                    </a:p>
                  </a:txBody>
                  <a:tcPr/>
                </a:tc>
                <a:extLst>
                  <a:ext uri="{0D108BD9-81ED-4DB2-BD59-A6C34878D82A}">
                    <a16:rowId xmlns:a16="http://schemas.microsoft.com/office/drawing/2014/main" val="10012"/>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8"/>
          <p:cNvSpPr txBox="1">
            <a:spLocks noGrp="1"/>
          </p:cNvSpPr>
          <p:nvPr>
            <p:ph type="body" idx="1"/>
          </p:nvPr>
        </p:nvSpPr>
        <p:spPr>
          <a:xfrm>
            <a:off x="1436915" y="2198341"/>
            <a:ext cx="21267510" cy="9081847"/>
          </a:xfrm>
          <a:prstGeom prst="rect">
            <a:avLst/>
          </a:prstGeom>
          <a:noFill/>
          <a:ln>
            <a:noFill/>
          </a:ln>
        </p:spPr>
        <p:txBody>
          <a:bodyPr spcFirstLastPara="1" wrap="square" lIns="45700" tIns="45700" rIns="45700" bIns="45700" anchor="t" anchorCtr="0">
            <a:noAutofit/>
          </a:bodyPr>
          <a:lstStyle/>
          <a:p>
            <a:pPr marL="635000" lvl="0" indent="-635000" algn="l" rtl="0">
              <a:lnSpc>
                <a:spcPct val="100000"/>
              </a:lnSpc>
              <a:spcBef>
                <a:spcPts val="0"/>
              </a:spcBef>
              <a:spcAft>
                <a:spcPts val="0"/>
              </a:spcAft>
              <a:buSzPts val="6750"/>
              <a:buFont typeface="Arial"/>
              <a:buChar char="•"/>
            </a:pPr>
            <a:r>
              <a:rPr lang="es-MX" dirty="0"/>
              <a:t>Disponible en Intranet: </a:t>
            </a:r>
            <a:endParaRPr dirty="0"/>
          </a:p>
          <a:p>
            <a:pPr marL="0" lvl="0" indent="0" algn="l" rtl="0">
              <a:lnSpc>
                <a:spcPct val="100000"/>
              </a:lnSpc>
              <a:spcBef>
                <a:spcPts val="2400"/>
              </a:spcBef>
              <a:spcAft>
                <a:spcPts val="0"/>
              </a:spcAft>
              <a:buSzPts val="6750"/>
              <a:buFont typeface="Arial"/>
              <a:buNone/>
            </a:pPr>
            <a:r>
              <a:rPr lang="es-MX" sz="4400" i="1" u="sng" dirty="0">
                <a:solidFill>
                  <a:schemeClr val="hlink"/>
                </a:solidFill>
                <a:hlinkClick r:id="rId3"/>
              </a:rPr>
              <a:t>http://intranet.inegi.org.mx/calidad/2019/02/28/mpeg-2/</a:t>
            </a:r>
            <a:endParaRPr sz="4400" i="1" dirty="0"/>
          </a:p>
          <a:p>
            <a:pPr marL="0" lvl="0" indent="0" algn="l" rtl="0">
              <a:lnSpc>
                <a:spcPct val="100000"/>
              </a:lnSpc>
              <a:spcBef>
                <a:spcPts val="2400"/>
              </a:spcBef>
              <a:spcAft>
                <a:spcPts val="0"/>
              </a:spcAft>
              <a:buSzPts val="6750"/>
              <a:buFont typeface="Arial"/>
              <a:buNone/>
            </a:pPr>
            <a:endParaRPr i="1" dirty="0"/>
          </a:p>
        </p:txBody>
      </p:sp>
      <p:sp>
        <p:nvSpPr>
          <p:cNvPr id="172" name="Google Shape;172;p18"/>
          <p:cNvSpPr txBox="1">
            <a:spLocks noGrp="1"/>
          </p:cNvSpPr>
          <p:nvPr>
            <p:ph type="body" idx="2"/>
          </p:nvPr>
        </p:nvSpPr>
        <p:spPr>
          <a:xfrm>
            <a:off x="1436914" y="365124"/>
            <a:ext cx="21267510" cy="1683208"/>
          </a:xfrm>
          <a:prstGeom prst="rect">
            <a:avLst/>
          </a:prstGeom>
          <a:noFill/>
          <a:ln>
            <a:noFill/>
          </a:ln>
        </p:spPr>
        <p:txBody>
          <a:bodyPr spcFirstLastPara="1" wrap="square" lIns="45700" tIns="45700" rIns="45700" bIns="45700" anchor="t" anchorCtr="0">
            <a:noAutofit/>
          </a:bodyPr>
          <a:lstStyle/>
          <a:p>
            <a:pPr marL="0" lvl="0" indent="0" algn="ctr" rtl="0">
              <a:lnSpc>
                <a:spcPct val="100000"/>
              </a:lnSpc>
              <a:spcBef>
                <a:spcPts val="0"/>
              </a:spcBef>
              <a:spcAft>
                <a:spcPts val="0"/>
              </a:spcAft>
              <a:buClr>
                <a:srgbClr val="002F58"/>
              </a:buClr>
              <a:buSzPts val="9000"/>
              <a:buFont typeface="Arial"/>
              <a:buNone/>
            </a:pPr>
            <a:r>
              <a:rPr lang="es-MX"/>
              <a:t>Banco de conocimiento </a:t>
            </a:r>
            <a:endParaRPr/>
          </a:p>
        </p:txBody>
      </p:sp>
      <p:sp>
        <p:nvSpPr>
          <p:cNvPr id="173" name="Google Shape;173;p18"/>
          <p:cNvSpPr txBox="1">
            <a:spLocks noGrp="1"/>
          </p:cNvSpPr>
          <p:nvPr>
            <p:ph type="body" idx="3"/>
          </p:nvPr>
        </p:nvSpPr>
        <p:spPr>
          <a:xfrm>
            <a:off x="6955970" y="12466122"/>
            <a:ext cx="16949060" cy="942812"/>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0"/>
              </a:spcAft>
              <a:buClr>
                <a:srgbClr val="092F57"/>
              </a:buClr>
              <a:buSzPts val="6000"/>
              <a:buFont typeface="Arial"/>
              <a:buNone/>
            </a:pPr>
            <a:endParaRPr/>
          </a:p>
        </p:txBody>
      </p:sp>
      <p:graphicFrame>
        <p:nvGraphicFramePr>
          <p:cNvPr id="174" name="Google Shape;174;p18"/>
          <p:cNvGraphicFramePr/>
          <p:nvPr>
            <p:extLst>
              <p:ext uri="{D42A27DB-BD31-4B8C-83A1-F6EECF244321}">
                <p14:modId xmlns:p14="http://schemas.microsoft.com/office/powerpoint/2010/main" val="3259853971"/>
              </p:ext>
            </p:extLst>
          </p:nvPr>
        </p:nvGraphicFramePr>
        <p:xfrm>
          <a:off x="1679575" y="4863327"/>
          <a:ext cx="11528450" cy="4563271"/>
        </p:xfrm>
        <a:graphic>
          <a:graphicData uri="http://schemas.openxmlformats.org/drawingml/2006/table">
            <a:tbl>
              <a:tblPr firstRow="1" firstCol="1" bandRow="1">
                <a:noFill/>
                <a:tableStyleId>{B936A407-45FB-4405-94C2-9DBDF5281AC0}</a:tableStyleId>
              </a:tblPr>
              <a:tblGrid>
                <a:gridCol w="3767900">
                  <a:extLst>
                    <a:ext uri="{9D8B030D-6E8A-4147-A177-3AD203B41FA5}">
                      <a16:colId xmlns:a16="http://schemas.microsoft.com/office/drawing/2014/main" val="20000"/>
                    </a:ext>
                  </a:extLst>
                </a:gridCol>
                <a:gridCol w="7760550">
                  <a:extLst>
                    <a:ext uri="{9D8B030D-6E8A-4147-A177-3AD203B41FA5}">
                      <a16:colId xmlns:a16="http://schemas.microsoft.com/office/drawing/2014/main" val="20001"/>
                    </a:ext>
                  </a:extLst>
                </a:gridCol>
              </a:tblGrid>
              <a:tr h="257268">
                <a:tc>
                  <a:txBody>
                    <a:bodyPr/>
                    <a:lstStyle/>
                    <a:p>
                      <a:pPr marL="0" marR="0" lvl="0" indent="0" algn="r" rtl="0">
                        <a:lnSpc>
                          <a:spcPct val="100000"/>
                        </a:lnSpc>
                        <a:spcBef>
                          <a:spcPts val="0"/>
                        </a:spcBef>
                        <a:spcAft>
                          <a:spcPts val="0"/>
                        </a:spcAft>
                        <a:buClr>
                          <a:schemeClr val="dk1"/>
                        </a:buClr>
                        <a:buSzPts val="1100"/>
                        <a:buFont typeface="Helvetica Neue"/>
                        <a:buNone/>
                      </a:pPr>
                      <a:r>
                        <a:rPr lang="es-MX" sz="1100" u="none" strike="noStrike" cap="none"/>
                        <a:t>Nombre del documento </a:t>
                      </a:r>
                      <a:endParaRPr sz="1100" u="none" strike="noStrike" cap="none">
                        <a:latin typeface="Calibri"/>
                        <a:ea typeface="Calibri"/>
                        <a:cs typeface="Calibri"/>
                        <a:sym typeface="Calibri"/>
                      </a:endParaRPr>
                    </a:p>
                  </a:txBody>
                  <a:tcPr marL="68575" marR="68575" marT="0" marB="0"/>
                </a:tc>
                <a:tc>
                  <a:txBody>
                    <a:bodyPr/>
                    <a:lstStyle/>
                    <a:p>
                      <a:pPr marL="0" marR="0" lvl="0" indent="0" algn="r" rtl="0">
                        <a:lnSpc>
                          <a:spcPct val="100000"/>
                        </a:lnSpc>
                        <a:spcBef>
                          <a:spcPts val="0"/>
                        </a:spcBef>
                        <a:spcAft>
                          <a:spcPts val="0"/>
                        </a:spcAft>
                        <a:buClr>
                          <a:schemeClr val="dk1"/>
                        </a:buClr>
                        <a:buSzPts val="1100"/>
                        <a:buFont typeface="Helvetica Neue"/>
                        <a:buNone/>
                      </a:pPr>
                      <a:r>
                        <a:rPr lang="es-MX" sz="1100" u="none" strike="noStrike" cap="none"/>
                        <a:t>Link actual </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447084">
                <a:tc>
                  <a:txBody>
                    <a:bodyPr/>
                    <a:lstStyle/>
                    <a:p>
                      <a:pPr marL="0" marR="0" lvl="0" indent="0" algn="r" rtl="0">
                        <a:lnSpc>
                          <a:spcPct val="100000"/>
                        </a:lnSpc>
                        <a:spcBef>
                          <a:spcPts val="0"/>
                        </a:spcBef>
                        <a:spcAft>
                          <a:spcPts val="0"/>
                        </a:spcAft>
                        <a:buClr>
                          <a:schemeClr val="dk1"/>
                        </a:buClr>
                        <a:buSzPts val="1100"/>
                        <a:buFont typeface="Helvetica Neue"/>
                        <a:buNone/>
                      </a:pPr>
                      <a:r>
                        <a:rPr lang="es-MX" sz="1100" u="none" strike="noStrike" cap="none"/>
                        <a:t>¿Qué es el MPEG? </a:t>
                      </a:r>
                      <a:endParaRPr sz="1100" u="none" strike="noStrike" cap="none">
                        <a:latin typeface="Calibri"/>
                        <a:ea typeface="Calibri"/>
                        <a:cs typeface="Calibri"/>
                        <a:sym typeface="Calibri"/>
                      </a:endParaRPr>
                    </a:p>
                  </a:txBody>
                  <a:tcPr marL="68575" marR="68575" marT="0" marB="0"/>
                </a:tc>
                <a:tc>
                  <a:txBody>
                    <a:bodyPr/>
                    <a:lstStyle/>
                    <a:p>
                      <a:pPr marL="0" marR="0" lvl="0" indent="0" algn="r" rtl="0">
                        <a:lnSpc>
                          <a:spcPct val="100000"/>
                        </a:lnSpc>
                        <a:spcBef>
                          <a:spcPts val="0"/>
                        </a:spcBef>
                        <a:spcAft>
                          <a:spcPts val="0"/>
                        </a:spcAft>
                        <a:buClr>
                          <a:schemeClr val="dk1"/>
                        </a:buClr>
                        <a:buSzPts val="1100"/>
                        <a:buFont typeface="Helvetica Neue"/>
                        <a:buNone/>
                      </a:pPr>
                      <a:r>
                        <a:rPr lang="es-MX" sz="1100" u="sng" strike="noStrike" cap="none">
                          <a:solidFill>
                            <a:schemeClr val="hlink"/>
                          </a:solidFill>
                          <a:hlinkClick r:id="rId4"/>
                        </a:rPr>
                        <a:t>http://intranet.inegi.org.mx/calidad/wp-content/uploads/2018/12/Que%20es%20el%20MPEG.pdf</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771771">
                <a:tc>
                  <a:txBody>
                    <a:bodyPr/>
                    <a:lstStyle/>
                    <a:p>
                      <a:pPr marL="0" marR="0" lvl="0" indent="0" algn="r" rtl="0">
                        <a:lnSpc>
                          <a:spcPct val="100000"/>
                        </a:lnSpc>
                        <a:spcBef>
                          <a:spcPts val="0"/>
                        </a:spcBef>
                        <a:spcAft>
                          <a:spcPts val="0"/>
                        </a:spcAft>
                        <a:buClr>
                          <a:schemeClr val="dk1"/>
                        </a:buClr>
                        <a:buSzPts val="1100"/>
                        <a:buFont typeface="Helvetica Neue"/>
                        <a:buNone/>
                      </a:pPr>
                      <a:r>
                        <a:rPr lang="es-MX" sz="1100" u="none" strike="noStrike" cap="none"/>
                        <a:t>Norma Técnica del Proceso de Producción de Información Estadística y Geográfica para el Instituto Nacional de Estadística y Geografía</a:t>
                      </a:r>
                      <a:endParaRPr sz="1100" u="none" strike="noStrike" cap="none">
                        <a:latin typeface="Calibri"/>
                        <a:ea typeface="Calibri"/>
                        <a:cs typeface="Calibri"/>
                        <a:sym typeface="Calibri"/>
                      </a:endParaRPr>
                    </a:p>
                  </a:txBody>
                  <a:tcPr marL="68575" marR="68575" marT="0" marB="0"/>
                </a:tc>
                <a:tc>
                  <a:txBody>
                    <a:bodyPr/>
                    <a:lstStyle/>
                    <a:p>
                      <a:pPr marL="0" marR="0" lvl="0" indent="0" algn="r" rtl="0">
                        <a:lnSpc>
                          <a:spcPct val="100000"/>
                        </a:lnSpc>
                        <a:spcBef>
                          <a:spcPts val="0"/>
                        </a:spcBef>
                        <a:spcAft>
                          <a:spcPts val="0"/>
                        </a:spcAft>
                        <a:buClr>
                          <a:schemeClr val="dk1"/>
                        </a:buClr>
                        <a:buSzPts val="1100"/>
                        <a:buFont typeface="Helvetica Neue"/>
                        <a:buNone/>
                      </a:pPr>
                      <a:r>
                        <a:rPr lang="es-MX" sz="1100" u="none" strike="noStrike" cap="none"/>
                        <a:t>NA </a:t>
                      </a:r>
                      <a:br>
                        <a:rPr lang="es-MX" sz="1100" u="none" strike="noStrike" cap="none"/>
                      </a:br>
                      <a:r>
                        <a:rPr lang="es-MX" sz="1100" u="none" strike="noStrike" cap="none"/>
                        <a:t>Al ser link directo de a Normateca</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257268">
                <a:tc>
                  <a:txBody>
                    <a:bodyPr/>
                    <a:lstStyle/>
                    <a:p>
                      <a:pPr marL="0" marR="0" lvl="0" indent="0" algn="r" rtl="0">
                        <a:lnSpc>
                          <a:spcPct val="100000"/>
                        </a:lnSpc>
                        <a:spcBef>
                          <a:spcPts val="0"/>
                        </a:spcBef>
                        <a:spcAft>
                          <a:spcPts val="0"/>
                        </a:spcAft>
                        <a:buClr>
                          <a:schemeClr val="dk1"/>
                        </a:buClr>
                        <a:buSzPts val="1100"/>
                        <a:buFont typeface="Helvetica Neue"/>
                        <a:buNone/>
                      </a:pPr>
                      <a:r>
                        <a:rPr lang="es-MX" sz="1100" u="none" strike="noStrike" cap="none"/>
                        <a:t>Modelo del Proceso Estadístico y Geográfico (MPEG)</a:t>
                      </a:r>
                      <a:endParaRPr sz="1100" u="none" strike="noStrike" cap="none">
                        <a:latin typeface="Calibri"/>
                        <a:ea typeface="Calibri"/>
                        <a:cs typeface="Calibri"/>
                        <a:sym typeface="Calibri"/>
                      </a:endParaRPr>
                    </a:p>
                  </a:txBody>
                  <a:tcPr marL="68575" marR="68575" marT="0" marB="0"/>
                </a:tc>
                <a:tc>
                  <a:txBody>
                    <a:bodyPr/>
                    <a:lstStyle/>
                    <a:p>
                      <a:pPr marL="0" marR="0" lvl="0" indent="0" algn="r" rtl="0">
                        <a:lnSpc>
                          <a:spcPct val="100000"/>
                        </a:lnSpc>
                        <a:spcBef>
                          <a:spcPts val="0"/>
                        </a:spcBef>
                        <a:spcAft>
                          <a:spcPts val="0"/>
                        </a:spcAft>
                        <a:buClr>
                          <a:schemeClr val="dk1"/>
                        </a:buClr>
                        <a:buSzPts val="1100"/>
                        <a:buFont typeface="Helvetica Neue"/>
                        <a:buNone/>
                      </a:pPr>
                      <a:r>
                        <a:rPr lang="es-MX" sz="1100" u="sng" strike="noStrike" cap="none">
                          <a:solidFill>
                            <a:schemeClr val="hlink"/>
                          </a:solidFill>
                          <a:hlinkClick r:id="rId5"/>
                        </a:rPr>
                        <a:t>http://intranet.inegi.org.mx/calidad/wp-content/uploads/2018/12/Modelo_de_Procesos_EyG_v1-8.pptx</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257268">
                <a:tc>
                  <a:txBody>
                    <a:bodyPr/>
                    <a:lstStyle/>
                    <a:p>
                      <a:pPr marL="0" marR="0" lvl="0" indent="0" algn="r" rtl="0">
                        <a:lnSpc>
                          <a:spcPct val="100000"/>
                        </a:lnSpc>
                        <a:spcBef>
                          <a:spcPts val="0"/>
                        </a:spcBef>
                        <a:spcAft>
                          <a:spcPts val="0"/>
                        </a:spcAft>
                        <a:buClr>
                          <a:schemeClr val="dk1"/>
                        </a:buClr>
                        <a:buSzPts val="1100"/>
                        <a:buFont typeface="Helvetica Neue"/>
                        <a:buNone/>
                      </a:pPr>
                      <a:r>
                        <a:rPr lang="es-MX" sz="1100" u="none" strike="noStrike" cap="none"/>
                        <a:t>GSBPM v5_0 – español</a:t>
                      </a:r>
                      <a:endParaRPr sz="1100" u="none" strike="noStrike" cap="none">
                        <a:latin typeface="Calibri"/>
                        <a:ea typeface="Calibri"/>
                        <a:cs typeface="Calibri"/>
                        <a:sym typeface="Calibri"/>
                      </a:endParaRPr>
                    </a:p>
                  </a:txBody>
                  <a:tcPr marL="68575" marR="68575" marT="0" marB="0"/>
                </a:tc>
                <a:tc>
                  <a:txBody>
                    <a:bodyPr/>
                    <a:lstStyle/>
                    <a:p>
                      <a:pPr marL="0" marR="0" lvl="0" indent="0" algn="r" rtl="0">
                        <a:lnSpc>
                          <a:spcPct val="100000"/>
                        </a:lnSpc>
                        <a:spcBef>
                          <a:spcPts val="0"/>
                        </a:spcBef>
                        <a:spcAft>
                          <a:spcPts val="0"/>
                        </a:spcAft>
                        <a:buClr>
                          <a:schemeClr val="dk1"/>
                        </a:buClr>
                        <a:buSzPts val="1100"/>
                        <a:buFont typeface="Helvetica Neue"/>
                        <a:buNone/>
                      </a:pPr>
                      <a:r>
                        <a:rPr lang="es-MX" sz="1100" u="sng" strike="noStrike" cap="none">
                          <a:solidFill>
                            <a:schemeClr val="hlink"/>
                          </a:solidFill>
                          <a:hlinkClick r:id="rId6"/>
                        </a:rPr>
                        <a:t>http://intranet.inegi.org.mx/calidad/doc/GSBPM%20v5_0%20-%20español.pdf</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r h="514502">
                <a:tc>
                  <a:txBody>
                    <a:bodyPr/>
                    <a:lstStyle/>
                    <a:p>
                      <a:pPr marL="0" marR="0" lvl="0" indent="0" algn="r" rtl="0">
                        <a:lnSpc>
                          <a:spcPct val="100000"/>
                        </a:lnSpc>
                        <a:spcBef>
                          <a:spcPts val="0"/>
                        </a:spcBef>
                        <a:spcAft>
                          <a:spcPts val="0"/>
                        </a:spcAft>
                        <a:buClr>
                          <a:schemeClr val="dk1"/>
                        </a:buClr>
                        <a:buSzPts val="1100"/>
                        <a:buFont typeface="Helvetica Neue"/>
                        <a:buNone/>
                      </a:pPr>
                      <a:r>
                        <a:rPr lang="es-MX" sz="1100" u="none" strike="noStrike" cap="none"/>
                        <a:t>Mapeo GSBPM y Principios Fundamentales Estadística – inglés</a:t>
                      </a:r>
                      <a:endParaRPr sz="1100" u="none" strike="noStrike" cap="none">
                        <a:latin typeface="Calibri"/>
                        <a:ea typeface="Calibri"/>
                        <a:cs typeface="Calibri"/>
                        <a:sym typeface="Calibri"/>
                      </a:endParaRPr>
                    </a:p>
                  </a:txBody>
                  <a:tcPr marL="68575" marR="68575" marT="0" marB="0"/>
                </a:tc>
                <a:tc>
                  <a:txBody>
                    <a:bodyPr/>
                    <a:lstStyle/>
                    <a:p>
                      <a:pPr marL="0" marR="0" lvl="0" indent="0" algn="r" rtl="0">
                        <a:lnSpc>
                          <a:spcPct val="100000"/>
                        </a:lnSpc>
                        <a:spcBef>
                          <a:spcPts val="0"/>
                        </a:spcBef>
                        <a:spcAft>
                          <a:spcPts val="0"/>
                        </a:spcAft>
                        <a:buClr>
                          <a:schemeClr val="dk1"/>
                        </a:buClr>
                        <a:buSzPts val="1100"/>
                        <a:buFont typeface="Helvetica Neue"/>
                        <a:buNone/>
                      </a:pPr>
                      <a:r>
                        <a:rPr lang="es-MX" sz="1100" u="sng" strike="noStrike" cap="none">
                          <a:solidFill>
                            <a:schemeClr val="hlink"/>
                          </a:solidFill>
                          <a:hlinkClick r:id="rId7"/>
                        </a:rPr>
                        <a:t>http://intranet.inegi.org.mx/calidad/wp-content/uploads/2017/03/Mapping_GSBPM_to_the_FPs.pdf</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5"/>
                  </a:ext>
                </a:extLst>
              </a:tr>
              <a:tr h="257268">
                <a:tc>
                  <a:txBody>
                    <a:bodyPr/>
                    <a:lstStyle/>
                    <a:p>
                      <a:pPr marL="0" marR="0" lvl="0" indent="0" algn="r" rtl="0">
                        <a:lnSpc>
                          <a:spcPct val="100000"/>
                        </a:lnSpc>
                        <a:spcBef>
                          <a:spcPts val="0"/>
                        </a:spcBef>
                        <a:spcAft>
                          <a:spcPts val="0"/>
                        </a:spcAft>
                        <a:buClr>
                          <a:schemeClr val="dk1"/>
                        </a:buClr>
                        <a:buSzPts val="1100"/>
                        <a:buFont typeface="Helvetica Neue"/>
                        <a:buNone/>
                      </a:pPr>
                      <a:r>
                        <a:rPr lang="es-MX" sz="1100" u="none" strike="noStrike" cap="none"/>
                        <a:t>PocketGuide_Business Process Management</a:t>
                      </a:r>
                      <a:endParaRPr sz="1100" u="none" strike="noStrike" cap="none">
                        <a:latin typeface="Calibri"/>
                        <a:ea typeface="Calibri"/>
                        <a:cs typeface="Calibri"/>
                        <a:sym typeface="Calibri"/>
                      </a:endParaRPr>
                    </a:p>
                  </a:txBody>
                  <a:tcPr marL="68575" marR="68575" marT="0" marB="0"/>
                </a:tc>
                <a:tc>
                  <a:txBody>
                    <a:bodyPr/>
                    <a:lstStyle/>
                    <a:p>
                      <a:pPr marL="0" marR="0" lvl="0" indent="0" algn="r" rtl="0">
                        <a:lnSpc>
                          <a:spcPct val="100000"/>
                        </a:lnSpc>
                        <a:spcBef>
                          <a:spcPts val="0"/>
                        </a:spcBef>
                        <a:spcAft>
                          <a:spcPts val="0"/>
                        </a:spcAft>
                        <a:buClr>
                          <a:schemeClr val="dk1"/>
                        </a:buClr>
                        <a:buSzPts val="1100"/>
                        <a:buFont typeface="Helvetica Neue"/>
                        <a:buNone/>
                      </a:pPr>
                      <a:r>
                        <a:rPr lang="es-MX" sz="1100" u="sng" strike="noStrike" cap="none">
                          <a:solidFill>
                            <a:schemeClr val="hlink"/>
                          </a:solidFill>
                          <a:hlinkClick r:id="rId8"/>
                        </a:rPr>
                        <a:t>http://intranet.inegi.org.mx/calidad/doc/PocketGuide_Business%20Process%20Management.pdf</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6"/>
                  </a:ext>
                </a:extLst>
              </a:tr>
              <a:tr h="257268">
                <a:tc>
                  <a:txBody>
                    <a:bodyPr/>
                    <a:lstStyle/>
                    <a:p>
                      <a:pPr marL="0" marR="0" lvl="0" indent="0" algn="r" rtl="0">
                        <a:lnSpc>
                          <a:spcPct val="100000"/>
                        </a:lnSpc>
                        <a:spcBef>
                          <a:spcPts val="0"/>
                        </a:spcBef>
                        <a:spcAft>
                          <a:spcPts val="0"/>
                        </a:spcAft>
                        <a:buClr>
                          <a:schemeClr val="dk1"/>
                        </a:buClr>
                        <a:buSzPts val="1100"/>
                        <a:buFont typeface="Helvetica Neue"/>
                        <a:buNone/>
                      </a:pPr>
                      <a:r>
                        <a:rPr lang="es-MX" sz="1100" u="none" strike="noStrike" cap="none"/>
                        <a:t>UNECE Indicadores de calidad GSBPM</a:t>
                      </a:r>
                      <a:endParaRPr sz="1100" u="none" strike="noStrike" cap="none">
                        <a:latin typeface="Calibri"/>
                        <a:ea typeface="Calibri"/>
                        <a:cs typeface="Calibri"/>
                        <a:sym typeface="Calibri"/>
                      </a:endParaRPr>
                    </a:p>
                  </a:txBody>
                  <a:tcPr marL="68575" marR="68575" marT="0" marB="0"/>
                </a:tc>
                <a:tc>
                  <a:txBody>
                    <a:bodyPr/>
                    <a:lstStyle/>
                    <a:p>
                      <a:pPr marL="0" marR="0" lvl="0" indent="0" algn="r" rtl="0">
                        <a:lnSpc>
                          <a:spcPct val="100000"/>
                        </a:lnSpc>
                        <a:spcBef>
                          <a:spcPts val="0"/>
                        </a:spcBef>
                        <a:spcAft>
                          <a:spcPts val="0"/>
                        </a:spcAft>
                        <a:buClr>
                          <a:schemeClr val="dk1"/>
                        </a:buClr>
                        <a:buSzPts val="1100"/>
                        <a:buFont typeface="Helvetica Neue"/>
                        <a:buNone/>
                      </a:pPr>
                      <a:r>
                        <a:rPr lang="es-MX" sz="1100" u="sng" strike="noStrike" cap="none">
                          <a:solidFill>
                            <a:schemeClr val="hlink"/>
                          </a:solidFill>
                          <a:hlinkClick r:id="rId9"/>
                        </a:rPr>
                        <a:t>http://intranet.inegi.org.mx/calidad/doc/UNECE%20Indicadores%20de%20calidad%20GSBPM.pdf</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7"/>
                  </a:ext>
                </a:extLst>
              </a:tr>
              <a:tr h="257268">
                <a:tc>
                  <a:txBody>
                    <a:bodyPr/>
                    <a:lstStyle/>
                    <a:p>
                      <a:pPr marL="0" marR="0" lvl="0" indent="0" algn="r" rtl="0">
                        <a:lnSpc>
                          <a:spcPct val="100000"/>
                        </a:lnSpc>
                        <a:spcBef>
                          <a:spcPts val="0"/>
                        </a:spcBef>
                        <a:spcAft>
                          <a:spcPts val="0"/>
                        </a:spcAft>
                        <a:buClr>
                          <a:schemeClr val="dk1"/>
                        </a:buClr>
                        <a:buSzPts val="1100"/>
                        <a:buFont typeface="Helvetica Neue"/>
                        <a:buNone/>
                      </a:pPr>
                      <a:r>
                        <a:rPr lang="es-MX" sz="1100" u="none" strike="noStrike" cap="none"/>
                        <a:t>Resultados de las Pruebas de concepto del MPEG</a:t>
                      </a:r>
                      <a:endParaRPr sz="1100" u="none" strike="noStrike" cap="none">
                        <a:latin typeface="Calibri"/>
                        <a:ea typeface="Calibri"/>
                        <a:cs typeface="Calibri"/>
                        <a:sym typeface="Calibri"/>
                      </a:endParaRPr>
                    </a:p>
                  </a:txBody>
                  <a:tcPr marL="68575" marR="68575" marT="0" marB="0"/>
                </a:tc>
                <a:tc>
                  <a:txBody>
                    <a:bodyPr/>
                    <a:lstStyle/>
                    <a:p>
                      <a:pPr marL="0" marR="0" lvl="0" indent="0" algn="r" rtl="0">
                        <a:lnSpc>
                          <a:spcPct val="100000"/>
                        </a:lnSpc>
                        <a:spcBef>
                          <a:spcPts val="0"/>
                        </a:spcBef>
                        <a:spcAft>
                          <a:spcPts val="0"/>
                        </a:spcAft>
                        <a:buClr>
                          <a:schemeClr val="dk1"/>
                        </a:buClr>
                        <a:buSzPts val="1100"/>
                        <a:buFont typeface="Helvetica Neue"/>
                        <a:buNone/>
                      </a:pPr>
                      <a:r>
                        <a:rPr lang="es-MX" sz="1100" u="sng" strike="noStrike" cap="none">
                          <a:solidFill>
                            <a:schemeClr val="hlink"/>
                          </a:solidFill>
                          <a:hlinkClick r:id="rId10"/>
                        </a:rPr>
                        <a:t>http://intranet.inegi.org.mx/calidad/wp-content/uploads/2018/06/4_Resultados_Prueba_de_Concepto_MPEG.pptx</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8"/>
                  </a:ext>
                </a:extLst>
              </a:tr>
              <a:tr h="257268">
                <a:tc>
                  <a:txBody>
                    <a:bodyPr/>
                    <a:lstStyle/>
                    <a:p>
                      <a:pPr marL="0" marR="0" lvl="0" indent="0" algn="r" rtl="0">
                        <a:lnSpc>
                          <a:spcPct val="100000"/>
                        </a:lnSpc>
                        <a:spcBef>
                          <a:spcPts val="0"/>
                        </a:spcBef>
                        <a:spcAft>
                          <a:spcPts val="0"/>
                        </a:spcAft>
                        <a:buClr>
                          <a:schemeClr val="dk1"/>
                        </a:buClr>
                        <a:buSzPts val="1100"/>
                        <a:buFont typeface="Helvetica Neue"/>
                        <a:buNone/>
                      </a:pPr>
                      <a:r>
                        <a:rPr lang="es-MX" sz="1100" u="none" strike="noStrike" cap="none"/>
                        <a:t>Adopción de modelos genéricos de la UNECE – inglés</a:t>
                      </a:r>
                      <a:endParaRPr sz="1100" u="none" strike="noStrike" cap="none">
                        <a:latin typeface="Calibri"/>
                        <a:ea typeface="Calibri"/>
                        <a:cs typeface="Calibri"/>
                        <a:sym typeface="Calibri"/>
                      </a:endParaRPr>
                    </a:p>
                  </a:txBody>
                  <a:tcPr marL="68575" marR="68575" marT="0" marB="0"/>
                </a:tc>
                <a:tc>
                  <a:txBody>
                    <a:bodyPr/>
                    <a:lstStyle/>
                    <a:p>
                      <a:pPr marL="0" marR="0" lvl="0" indent="0" algn="r" rtl="0">
                        <a:lnSpc>
                          <a:spcPct val="100000"/>
                        </a:lnSpc>
                        <a:spcBef>
                          <a:spcPts val="0"/>
                        </a:spcBef>
                        <a:spcAft>
                          <a:spcPts val="0"/>
                        </a:spcAft>
                        <a:buClr>
                          <a:schemeClr val="dk1"/>
                        </a:buClr>
                        <a:buSzPts val="1100"/>
                        <a:buFont typeface="Helvetica Neue"/>
                        <a:buNone/>
                      </a:pPr>
                      <a:r>
                        <a:rPr lang="es-MX" sz="1100" u="sng" strike="noStrike" cap="none">
                          <a:solidFill>
                            <a:schemeClr val="hlink"/>
                          </a:solidFill>
                          <a:hlinkClick r:id="rId11"/>
                        </a:rPr>
                        <a:t>http://intranet.inegi.org.mx/calidad/wp-content/uploads/2019/02/UNECE_CHOI_Presentation.pdf</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9"/>
                  </a:ext>
                </a:extLst>
              </a:tr>
              <a:tr h="514502">
                <a:tc>
                  <a:txBody>
                    <a:bodyPr/>
                    <a:lstStyle/>
                    <a:p>
                      <a:pPr marL="0" marR="0" lvl="0" indent="0" algn="r" rtl="0">
                        <a:lnSpc>
                          <a:spcPct val="100000"/>
                        </a:lnSpc>
                        <a:spcBef>
                          <a:spcPts val="0"/>
                        </a:spcBef>
                        <a:spcAft>
                          <a:spcPts val="0"/>
                        </a:spcAft>
                        <a:buClr>
                          <a:schemeClr val="dk1"/>
                        </a:buClr>
                        <a:buSzPts val="1100"/>
                        <a:buFont typeface="Helvetica Neue"/>
                        <a:buNone/>
                      </a:pPr>
                      <a:r>
                        <a:rPr lang="es-MX" sz="1100" u="none" strike="noStrike" cap="none"/>
                        <a:t>1.Norma Técnica del Proceso de Producción de Información Estadística y Geográfica</a:t>
                      </a:r>
                      <a:endParaRPr sz="1100" u="none" strike="noStrike" cap="none">
                        <a:latin typeface="Calibri"/>
                        <a:ea typeface="Calibri"/>
                        <a:cs typeface="Calibri"/>
                        <a:sym typeface="Calibri"/>
                      </a:endParaRPr>
                    </a:p>
                  </a:txBody>
                  <a:tcPr marL="68575" marR="68575" marT="0" marB="0"/>
                </a:tc>
                <a:tc>
                  <a:txBody>
                    <a:bodyPr/>
                    <a:lstStyle/>
                    <a:p>
                      <a:pPr marL="0" marR="0" lvl="0" indent="0" algn="r" rtl="0">
                        <a:lnSpc>
                          <a:spcPct val="100000"/>
                        </a:lnSpc>
                        <a:spcBef>
                          <a:spcPts val="0"/>
                        </a:spcBef>
                        <a:spcAft>
                          <a:spcPts val="0"/>
                        </a:spcAft>
                        <a:buClr>
                          <a:schemeClr val="dk1"/>
                        </a:buClr>
                        <a:buSzPts val="1100"/>
                        <a:buFont typeface="Helvetica Neue"/>
                        <a:buNone/>
                      </a:pPr>
                      <a:r>
                        <a:rPr lang="es-MX" sz="1100" u="none" strike="noStrike" cap="none"/>
                        <a:t>NA  </a:t>
                      </a:r>
                      <a:br>
                        <a:rPr lang="es-MX" sz="1100" u="none" strike="noStrike" cap="none"/>
                      </a:br>
                      <a:r>
                        <a:rPr lang="es-MX" sz="1100" u="none" strike="noStrike" cap="none"/>
                        <a:t>Al ser link directo de a Normateca</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10"/>
                  </a:ext>
                </a:extLst>
              </a:tr>
              <a:tr h="257268">
                <a:tc>
                  <a:txBody>
                    <a:bodyPr/>
                    <a:lstStyle/>
                    <a:p>
                      <a:pPr marL="0" marR="0" lvl="0" indent="0" algn="r" rtl="0">
                        <a:lnSpc>
                          <a:spcPct val="100000"/>
                        </a:lnSpc>
                        <a:spcBef>
                          <a:spcPts val="0"/>
                        </a:spcBef>
                        <a:spcAft>
                          <a:spcPts val="0"/>
                        </a:spcAft>
                        <a:buClr>
                          <a:schemeClr val="dk1"/>
                        </a:buClr>
                        <a:buSzPts val="1100"/>
                        <a:buFont typeface="Helvetica Neue"/>
                        <a:buNone/>
                      </a:pPr>
                      <a:r>
                        <a:rPr lang="es-MX" sz="1100" u="none" strike="noStrike" cap="none"/>
                        <a:t>2.Preguntas y Respuestas de NMPEG – INEGI</a:t>
                      </a:r>
                      <a:endParaRPr sz="1100" u="none" strike="noStrike" cap="none">
                        <a:latin typeface="Calibri"/>
                        <a:ea typeface="Calibri"/>
                        <a:cs typeface="Calibri"/>
                        <a:sym typeface="Calibri"/>
                      </a:endParaRPr>
                    </a:p>
                  </a:txBody>
                  <a:tcPr marL="68575" marR="68575" marT="0" marB="0"/>
                </a:tc>
                <a:tc>
                  <a:txBody>
                    <a:bodyPr/>
                    <a:lstStyle/>
                    <a:p>
                      <a:pPr marL="0" marR="0" lvl="0" indent="0" algn="r" rtl="0">
                        <a:lnSpc>
                          <a:spcPct val="100000"/>
                        </a:lnSpc>
                        <a:spcBef>
                          <a:spcPts val="0"/>
                        </a:spcBef>
                        <a:spcAft>
                          <a:spcPts val="0"/>
                        </a:spcAft>
                        <a:buClr>
                          <a:schemeClr val="dk1"/>
                        </a:buClr>
                        <a:buSzPts val="1100"/>
                        <a:buFont typeface="Helvetica Neue"/>
                        <a:buNone/>
                      </a:pPr>
                      <a:r>
                        <a:rPr lang="es-MX" sz="1100" u="sng" strike="noStrike" cap="none">
                          <a:solidFill>
                            <a:schemeClr val="hlink"/>
                          </a:solidFill>
                          <a:hlinkClick r:id="rId12"/>
                        </a:rPr>
                        <a:t>http://intranet.inegi.org.mx/calidad/wp-content/uploads/2019/02/Preguntas_y_respuestas_NMPEG_130319.pdf</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11"/>
                  </a:ext>
                </a:extLst>
              </a:tr>
              <a:tr h="257268">
                <a:tc>
                  <a:txBody>
                    <a:bodyPr/>
                    <a:lstStyle/>
                    <a:p>
                      <a:pPr marL="0" marR="0" lvl="0" indent="0" algn="r" rtl="0">
                        <a:lnSpc>
                          <a:spcPct val="100000"/>
                        </a:lnSpc>
                        <a:spcBef>
                          <a:spcPts val="0"/>
                        </a:spcBef>
                        <a:spcAft>
                          <a:spcPts val="0"/>
                        </a:spcAft>
                        <a:buClr>
                          <a:schemeClr val="dk1"/>
                        </a:buClr>
                        <a:buSzPts val="1100"/>
                        <a:buFont typeface="Helvetica Neue"/>
                        <a:buNone/>
                      </a:pPr>
                      <a:r>
                        <a:rPr lang="es-MX" sz="1100" u="none" strike="noStrike" cap="none"/>
                        <a:t> </a:t>
                      </a:r>
                      <a:endParaRPr sz="1100" u="none" strike="noStrike" cap="none">
                        <a:latin typeface="Calibri"/>
                        <a:ea typeface="Calibri"/>
                        <a:cs typeface="Calibri"/>
                        <a:sym typeface="Calibri"/>
                      </a:endParaRPr>
                    </a:p>
                  </a:txBody>
                  <a:tcPr marL="68575" marR="68575" marT="0" marB="0"/>
                </a:tc>
                <a:tc>
                  <a:txBody>
                    <a:bodyPr/>
                    <a:lstStyle/>
                    <a:p>
                      <a:pPr marL="0" marR="0" lvl="0" indent="0" algn="r" rtl="0">
                        <a:lnSpc>
                          <a:spcPct val="100000"/>
                        </a:lnSpc>
                        <a:spcBef>
                          <a:spcPts val="0"/>
                        </a:spcBef>
                        <a:spcAft>
                          <a:spcPts val="0"/>
                        </a:spcAft>
                        <a:buClr>
                          <a:schemeClr val="dk1"/>
                        </a:buClr>
                        <a:buSzPts val="1100"/>
                        <a:buFont typeface="Helvetica Neue"/>
                        <a:buNone/>
                      </a:pPr>
                      <a:r>
                        <a:rPr lang="es-MX" sz="1100" u="none" strike="noStrike" cap="none" dirty="0"/>
                        <a:t> </a:t>
                      </a:r>
                      <a:endParaRPr sz="1100"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10012"/>
                  </a:ext>
                </a:extLst>
              </a:tr>
            </a:tbl>
          </a:graphicData>
        </a:graphic>
      </p:graphicFrame>
      <p:sp>
        <p:nvSpPr>
          <p:cNvPr id="175" name="Google Shape;175;p18"/>
          <p:cNvSpPr/>
          <p:nvPr/>
        </p:nvSpPr>
        <p:spPr>
          <a:xfrm>
            <a:off x="704441" y="9616143"/>
            <a:ext cx="22239514" cy="2153207"/>
          </a:xfrm>
          <a:prstGeom prst="roundRect">
            <a:avLst>
              <a:gd name="adj" fmla="val 16667"/>
            </a:avLst>
          </a:prstGeom>
          <a:solidFill>
            <a:srgbClr val="CACAC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000"/>
              <a:buFont typeface="Helvetica Neue"/>
              <a:buNone/>
            </a:pPr>
            <a:endParaRPr sz="3000" b="0" i="0" u="none" strike="noStrike" cap="none">
              <a:solidFill>
                <a:srgbClr val="000000"/>
              </a:solidFill>
              <a:latin typeface="Helvetica Neue"/>
              <a:ea typeface="Helvetica Neue"/>
              <a:cs typeface="Helvetica Neue"/>
              <a:sym typeface="Helvetica Neue"/>
            </a:endParaRPr>
          </a:p>
        </p:txBody>
      </p:sp>
      <p:sp>
        <p:nvSpPr>
          <p:cNvPr id="176" name="Google Shape;176;p18"/>
          <p:cNvSpPr/>
          <p:nvPr/>
        </p:nvSpPr>
        <p:spPr>
          <a:xfrm>
            <a:off x="1105552" y="9576611"/>
            <a:ext cx="21598872" cy="2215991"/>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rgbClr val="000000"/>
              </a:buClr>
              <a:buSzPts val="3600"/>
              <a:buFont typeface="Helvetica Neue"/>
              <a:buNone/>
            </a:pPr>
            <a:r>
              <a:rPr lang="es-MX" sz="3600" b="1" i="0" u="none" strike="noStrike" cap="none">
                <a:solidFill>
                  <a:srgbClr val="000000"/>
                </a:solidFill>
                <a:latin typeface="Helvetica Neue"/>
                <a:ea typeface="Helvetica Neue"/>
                <a:cs typeface="Helvetica Neue"/>
                <a:sym typeface="Helvetica Neue"/>
              </a:rPr>
              <a:t>Documentos con acceso a todo el instituto de conocimiento general y particular</a:t>
            </a:r>
            <a:endParaRPr/>
          </a:p>
          <a:p>
            <a:pPr marL="0" marR="0" lvl="0" indent="0" algn="ctr" rtl="0">
              <a:lnSpc>
                <a:spcPct val="100000"/>
              </a:lnSpc>
              <a:spcBef>
                <a:spcPts val="0"/>
              </a:spcBef>
              <a:spcAft>
                <a:spcPts val="0"/>
              </a:spcAft>
              <a:buClr>
                <a:srgbClr val="000000"/>
              </a:buClr>
              <a:buSzPts val="2800"/>
              <a:buFont typeface="Helvetica Neue"/>
              <a:buNone/>
            </a:pPr>
            <a:r>
              <a:rPr lang="es-MX" sz="2800" b="0" i="0" u="none" strike="noStrike" cap="none">
                <a:solidFill>
                  <a:srgbClr val="000000"/>
                </a:solidFill>
                <a:latin typeface="Helvetica Neue"/>
                <a:ea typeface="Helvetica Neue"/>
                <a:cs typeface="Helvetica Neue"/>
                <a:sym typeface="Helvetica Neue"/>
              </a:rPr>
              <a:t>Algunos documentos están sujetos a cambios dada la iniciativa de crear esta norma a nivel SNIEG. </a:t>
            </a:r>
            <a:endParaRPr/>
          </a:p>
          <a:p>
            <a:pPr marL="0" marR="0" lvl="0" indent="0" algn="ctr" rtl="0">
              <a:lnSpc>
                <a:spcPct val="100000"/>
              </a:lnSpc>
              <a:spcBef>
                <a:spcPts val="0"/>
              </a:spcBef>
              <a:spcAft>
                <a:spcPts val="0"/>
              </a:spcAft>
              <a:buClr>
                <a:srgbClr val="000000"/>
              </a:buClr>
              <a:buSzPts val="2800"/>
              <a:buFont typeface="Helvetica Neue"/>
              <a:buNone/>
            </a:pPr>
            <a:r>
              <a:rPr lang="es-MX" sz="2800" b="0" i="0" u="none" strike="noStrike" cap="none">
                <a:solidFill>
                  <a:srgbClr val="000000"/>
                </a:solidFill>
                <a:latin typeface="Helvetica Neue"/>
                <a:ea typeface="Helvetica Neue"/>
                <a:cs typeface="Helvetica Neue"/>
                <a:sym typeface="Helvetica Neue"/>
              </a:rPr>
              <a:t>*MARCA DE AGUA en todos los documentos para asegurar que todos los usuarios descarguen la versión más actualizada en cualquier momento.   </a:t>
            </a:r>
            <a:endParaRPr/>
          </a:p>
        </p:txBody>
      </p:sp>
      <p:pic>
        <p:nvPicPr>
          <p:cNvPr id="177" name="Google Shape;177;p18"/>
          <p:cNvPicPr preferRelativeResize="0"/>
          <p:nvPr/>
        </p:nvPicPr>
        <p:blipFill rotWithShape="1">
          <a:blip r:embed="rId13">
            <a:alphaModFix/>
          </a:blip>
          <a:srcRect/>
          <a:stretch/>
        </p:blipFill>
        <p:spPr>
          <a:xfrm>
            <a:off x="14513259" y="4843088"/>
            <a:ext cx="3105823" cy="3671168"/>
          </a:xfrm>
          <a:prstGeom prst="rect">
            <a:avLst/>
          </a:prstGeom>
          <a:noFill/>
          <a:ln>
            <a:noFill/>
          </a:ln>
        </p:spPr>
      </p:pic>
      <p:sp>
        <p:nvSpPr>
          <p:cNvPr id="178" name="Google Shape;178;p18"/>
          <p:cNvSpPr txBox="1"/>
          <p:nvPr/>
        </p:nvSpPr>
        <p:spPr>
          <a:xfrm>
            <a:off x="18793327" y="5422802"/>
            <a:ext cx="1780674" cy="65659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1800"/>
              <a:buFont typeface="Helvetica Neue"/>
              <a:buNone/>
            </a:pPr>
            <a:r>
              <a:rPr lang="es-MX" sz="1800" b="1" i="0" u="sng" strike="noStrike" cap="none">
                <a:solidFill>
                  <a:srgbClr val="000000"/>
                </a:solidFill>
                <a:latin typeface="Helvetica Neue"/>
                <a:ea typeface="Helvetica Neue"/>
                <a:cs typeface="Helvetica Neue"/>
                <a:sym typeface="Helvetica Neue"/>
              </a:rPr>
              <a:t>MARCA DE AGUA</a:t>
            </a:r>
            <a:endParaRPr/>
          </a:p>
        </p:txBody>
      </p:sp>
      <p:cxnSp>
        <p:nvCxnSpPr>
          <p:cNvPr id="179" name="Google Shape;179;p18"/>
          <p:cNvCxnSpPr>
            <a:stCxn id="178" idx="1"/>
          </p:cNvCxnSpPr>
          <p:nvPr/>
        </p:nvCxnSpPr>
        <p:spPr>
          <a:xfrm flipH="1">
            <a:off x="16868227" y="5751097"/>
            <a:ext cx="1925100" cy="1371600"/>
          </a:xfrm>
          <a:prstGeom prst="straightConnector1">
            <a:avLst/>
          </a:prstGeom>
          <a:noFill/>
          <a:ln w="25400" cap="flat" cmpd="sng">
            <a:solidFill>
              <a:srgbClr val="0B2D56"/>
            </a:solidFill>
            <a:prstDash val="solid"/>
            <a:round/>
            <a:headEnd type="none" w="sm" len="sm"/>
            <a:tailEnd type="triangle" w="med" len="med"/>
          </a:ln>
        </p:spPr>
      </p:cxnSp>
      <p:sp>
        <p:nvSpPr>
          <p:cNvPr id="180" name="Google Shape;180;p18"/>
          <p:cNvSpPr/>
          <p:nvPr/>
        </p:nvSpPr>
        <p:spPr>
          <a:xfrm rot="-2659705">
            <a:off x="14587778" y="6951855"/>
            <a:ext cx="4091184"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F7F7F"/>
              </a:buClr>
              <a:buSzPts val="1200"/>
              <a:buFont typeface="Helvetica Neue"/>
              <a:buNone/>
            </a:pPr>
            <a:r>
              <a:rPr lang="es-MX" sz="1200" b="0" i="0" u="none" strike="noStrike" cap="none">
                <a:solidFill>
                  <a:srgbClr val="7F7F7F"/>
                </a:solidFill>
                <a:latin typeface="Helvetica Neue"/>
                <a:ea typeface="Helvetica Neue"/>
                <a:cs typeface="Helvetica Neue"/>
                <a:sym typeface="Helvetica Neue"/>
              </a:rPr>
              <a:t>Favor de consultar en wwww la versión más actualizada. </a:t>
            </a:r>
            <a:endParaRPr/>
          </a:p>
        </p:txBody>
      </p:sp>
      <p:sp>
        <p:nvSpPr>
          <p:cNvPr id="2" name="Rectángulo 1">
            <a:extLst>
              <a:ext uri="{FF2B5EF4-FFF2-40B4-BE49-F238E27FC236}">
                <a16:creationId xmlns:a16="http://schemas.microsoft.com/office/drawing/2014/main" id="{D62B56EB-7C7A-4F09-BB96-229FC6A09FAA}"/>
              </a:ext>
            </a:extLst>
          </p:cNvPr>
          <p:cNvSpPr/>
          <p:nvPr/>
        </p:nvSpPr>
        <p:spPr>
          <a:xfrm>
            <a:off x="1654192" y="4206225"/>
            <a:ext cx="10056634" cy="646331"/>
          </a:xfrm>
          <a:prstGeom prst="rect">
            <a:avLst/>
          </a:prstGeom>
        </p:spPr>
        <p:txBody>
          <a:bodyPr wrap="square">
            <a:spAutoFit/>
          </a:bodyPr>
          <a:lstStyle/>
          <a:p>
            <a:r>
              <a:rPr lang="es-MX" sz="3600" b="1" dirty="0"/>
              <a:t>Contenido disponible actualmente: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9"/>
          <p:cNvSpPr txBox="1">
            <a:spLocks noGrp="1"/>
          </p:cNvSpPr>
          <p:nvPr>
            <p:ph type="title"/>
          </p:nvPr>
        </p:nvSpPr>
        <p:spPr>
          <a:xfrm>
            <a:off x="9870168" y="9407675"/>
            <a:ext cx="12834257" cy="2286002"/>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0"/>
              </a:spcAft>
              <a:buClr>
                <a:srgbClr val="092F57"/>
              </a:buClr>
              <a:buSzPts val="8640"/>
              <a:buFont typeface="Arial"/>
              <a:buNone/>
            </a:pPr>
            <a:r>
              <a:rPr lang="es-MX" sz="8640"/>
              <a:t>Hallazgos y plan de acción  en torno a </a:t>
            </a:r>
            <a:br>
              <a:rPr lang="es-MX" sz="8640"/>
            </a:br>
            <a:r>
              <a:rPr lang="es-MX" sz="8640" u="sng"/>
              <a:t>Capacitación</a:t>
            </a:r>
            <a:endParaRPr sz="8640" u="sng"/>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0"/>
          <p:cNvSpPr/>
          <p:nvPr/>
        </p:nvSpPr>
        <p:spPr>
          <a:xfrm>
            <a:off x="0" y="10635916"/>
            <a:ext cx="24384001" cy="3080084"/>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000"/>
              <a:buFont typeface="Helvetica Neue"/>
              <a:buNone/>
            </a:pPr>
            <a:endParaRPr sz="3000" b="0" i="0" u="none" strike="noStrike" cap="none">
              <a:solidFill>
                <a:srgbClr val="000000"/>
              </a:solidFill>
              <a:latin typeface="Helvetica Neue"/>
              <a:ea typeface="Helvetica Neue"/>
              <a:cs typeface="Helvetica Neue"/>
              <a:sym typeface="Helvetica Neue"/>
            </a:endParaRPr>
          </a:p>
        </p:txBody>
      </p:sp>
      <p:sp>
        <p:nvSpPr>
          <p:cNvPr id="191" name="Google Shape;191;p20"/>
          <p:cNvSpPr/>
          <p:nvPr/>
        </p:nvSpPr>
        <p:spPr>
          <a:xfrm>
            <a:off x="0" y="8063785"/>
            <a:ext cx="24384001" cy="3497774"/>
          </a:xfrm>
          <a:prstGeom prst="rect">
            <a:avLst/>
          </a:prstGeom>
          <a:solidFill>
            <a:srgbClr val="DCDCDC"/>
          </a:solidFill>
          <a:ln w="25400" cap="flat" cmpd="sng">
            <a:solidFill>
              <a:srgbClr val="DCDCDC"/>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000"/>
              <a:buFont typeface="Helvetica Neue"/>
              <a:buNone/>
            </a:pPr>
            <a:endParaRPr sz="3000" b="0" i="0" u="none" strike="noStrike" cap="none">
              <a:solidFill>
                <a:srgbClr val="000000"/>
              </a:solidFill>
              <a:latin typeface="Helvetica Neue"/>
              <a:ea typeface="Helvetica Neue"/>
              <a:cs typeface="Helvetica Neue"/>
              <a:sym typeface="Helvetica Neue"/>
            </a:endParaRPr>
          </a:p>
        </p:txBody>
      </p:sp>
      <p:sp>
        <p:nvSpPr>
          <p:cNvPr id="192" name="Google Shape;192;p20"/>
          <p:cNvSpPr/>
          <p:nvPr/>
        </p:nvSpPr>
        <p:spPr>
          <a:xfrm>
            <a:off x="0" y="198702"/>
            <a:ext cx="24384001" cy="4174607"/>
          </a:xfrm>
          <a:prstGeom prst="rect">
            <a:avLst/>
          </a:prstGeom>
          <a:solidFill>
            <a:srgbClr val="979797"/>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000"/>
              <a:buFont typeface="Helvetica Neue"/>
              <a:buNone/>
            </a:pPr>
            <a:endParaRPr sz="3000" b="0" i="0" u="none" strike="noStrike" cap="none">
              <a:solidFill>
                <a:srgbClr val="000000"/>
              </a:solidFill>
              <a:latin typeface="Helvetica Neue"/>
              <a:ea typeface="Helvetica Neue"/>
              <a:cs typeface="Helvetica Neue"/>
              <a:sym typeface="Helvetica Neue"/>
            </a:endParaRPr>
          </a:p>
        </p:txBody>
      </p:sp>
      <p:sp>
        <p:nvSpPr>
          <p:cNvPr id="193" name="Google Shape;193;p20"/>
          <p:cNvSpPr txBox="1">
            <a:spLocks noGrp="1"/>
          </p:cNvSpPr>
          <p:nvPr>
            <p:ph type="body" idx="2"/>
          </p:nvPr>
        </p:nvSpPr>
        <p:spPr>
          <a:xfrm>
            <a:off x="1436914" y="1596158"/>
            <a:ext cx="10755086" cy="1683208"/>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0"/>
              </a:spcAft>
              <a:buClr>
                <a:schemeClr val="dk1"/>
              </a:buClr>
              <a:buSzPts val="7200"/>
              <a:buFont typeface="Arial"/>
              <a:buNone/>
            </a:pPr>
            <a:r>
              <a:rPr lang="es-MX" sz="7200" b="0">
                <a:solidFill>
                  <a:schemeClr val="dk1"/>
                </a:solidFill>
              </a:rPr>
              <a:t>El contenido del Curso 1 del MPEG es adecuado </a:t>
            </a:r>
            <a:endParaRPr/>
          </a:p>
        </p:txBody>
      </p:sp>
      <p:grpSp>
        <p:nvGrpSpPr>
          <p:cNvPr id="194" name="Google Shape;194;p20"/>
          <p:cNvGrpSpPr/>
          <p:nvPr/>
        </p:nvGrpSpPr>
        <p:grpSpPr>
          <a:xfrm>
            <a:off x="14358766" y="92624"/>
            <a:ext cx="9025108" cy="3485716"/>
            <a:chOff x="5876913" y="2098823"/>
            <a:chExt cx="4005648" cy="3485716"/>
          </a:xfrm>
        </p:grpSpPr>
        <p:sp>
          <p:nvSpPr>
            <p:cNvPr id="195" name="Google Shape;195;p20"/>
            <p:cNvSpPr/>
            <p:nvPr/>
          </p:nvSpPr>
          <p:spPr>
            <a:xfrm>
              <a:off x="5906023" y="3938341"/>
              <a:ext cx="3976538" cy="16461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6600"/>
                <a:buFont typeface="Impact"/>
                <a:buNone/>
              </a:pPr>
              <a:r>
                <a:rPr lang="es-MX" sz="6600" b="0" i="0" u="none" strike="noStrike" cap="none">
                  <a:solidFill>
                    <a:schemeClr val="dk1"/>
                  </a:solidFill>
                  <a:latin typeface="Impact"/>
                  <a:ea typeface="Impact"/>
                  <a:cs typeface="Impact"/>
                  <a:sym typeface="Impact"/>
                </a:rPr>
                <a:t>Declaran haber aprendido mucho </a:t>
              </a:r>
              <a:endParaRPr sz="3200" b="0" i="0" u="none" strike="noStrike" cap="none">
                <a:solidFill>
                  <a:schemeClr val="dk1"/>
                </a:solidFill>
                <a:latin typeface="Helvetica Neue"/>
                <a:ea typeface="Helvetica Neue"/>
                <a:cs typeface="Helvetica Neue"/>
                <a:sym typeface="Helvetica Neue"/>
              </a:endParaRPr>
            </a:p>
          </p:txBody>
        </p:sp>
        <p:sp>
          <p:nvSpPr>
            <p:cNvPr id="196" name="Google Shape;196;p20"/>
            <p:cNvSpPr/>
            <p:nvPr/>
          </p:nvSpPr>
          <p:spPr>
            <a:xfrm>
              <a:off x="5876913" y="2098823"/>
              <a:ext cx="1255882" cy="186204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1500"/>
                <a:buFont typeface="Helvetica Neue"/>
                <a:buNone/>
              </a:pPr>
              <a:r>
                <a:rPr lang="es-MX" sz="11500" b="1" i="0" u="none" strike="noStrike" cap="none">
                  <a:solidFill>
                    <a:schemeClr val="dk1"/>
                  </a:solidFill>
                  <a:latin typeface="Helvetica Neue"/>
                  <a:ea typeface="Helvetica Neue"/>
                  <a:cs typeface="Helvetica Neue"/>
                  <a:sym typeface="Helvetica Neue"/>
                </a:rPr>
                <a:t>92</a:t>
              </a:r>
              <a:r>
                <a:rPr lang="es-MX" sz="8000" b="1" i="0" u="none" strike="noStrike" cap="none">
                  <a:solidFill>
                    <a:schemeClr val="dk1"/>
                  </a:solidFill>
                  <a:latin typeface="Helvetica Neue"/>
                  <a:ea typeface="Helvetica Neue"/>
                  <a:cs typeface="Helvetica Neue"/>
                  <a:sym typeface="Helvetica Neue"/>
                </a:rPr>
                <a:t>%</a:t>
              </a:r>
              <a:endParaRPr sz="3600" b="1" i="0" u="none" strike="noStrike" cap="none">
                <a:solidFill>
                  <a:schemeClr val="dk1"/>
                </a:solidFill>
                <a:latin typeface="Helvetica Neue"/>
                <a:ea typeface="Helvetica Neue"/>
                <a:cs typeface="Helvetica Neue"/>
                <a:sym typeface="Helvetica Neue"/>
              </a:endParaRPr>
            </a:p>
          </p:txBody>
        </p:sp>
      </p:grpSp>
      <p:sp>
        <p:nvSpPr>
          <p:cNvPr id="197" name="Google Shape;197;p20"/>
          <p:cNvSpPr/>
          <p:nvPr/>
        </p:nvSpPr>
        <p:spPr>
          <a:xfrm rot="5400000">
            <a:off x="11997153" y="2669432"/>
            <a:ext cx="1878216" cy="844760"/>
          </a:xfrm>
          <a:prstGeom prst="triangle">
            <a:avLst>
              <a:gd name="adj" fmla="val 50000"/>
            </a:avLst>
          </a:prstGeom>
          <a:solidFill>
            <a:srgbClr val="3E3E3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000"/>
              <a:buFont typeface="Helvetica Neue"/>
              <a:buNone/>
            </a:pPr>
            <a:endParaRPr sz="3000" b="0" i="0" u="none" strike="noStrike" cap="none">
              <a:solidFill>
                <a:srgbClr val="000000"/>
              </a:solidFill>
              <a:latin typeface="Helvetica Neue"/>
              <a:ea typeface="Helvetica Neue"/>
              <a:cs typeface="Helvetica Neue"/>
              <a:sym typeface="Helvetica Neue"/>
            </a:endParaRPr>
          </a:p>
        </p:txBody>
      </p:sp>
      <p:sp>
        <p:nvSpPr>
          <p:cNvPr id="198" name="Google Shape;198;p20"/>
          <p:cNvSpPr txBox="1"/>
          <p:nvPr/>
        </p:nvSpPr>
        <p:spPr>
          <a:xfrm>
            <a:off x="867418" y="4798874"/>
            <a:ext cx="21366939" cy="1683208"/>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chemeClr val="dk1"/>
              </a:buClr>
              <a:buSzPts val="4800"/>
              <a:buFont typeface="Arial"/>
              <a:buNone/>
            </a:pPr>
            <a:r>
              <a:rPr lang="es-MX" sz="4800" b="0" i="0" u="none" strike="noStrike" cap="none">
                <a:solidFill>
                  <a:schemeClr val="dk1"/>
                </a:solidFill>
                <a:latin typeface="Arial"/>
                <a:ea typeface="Arial"/>
                <a:cs typeface="Arial"/>
                <a:sym typeface="Arial"/>
              </a:rPr>
              <a:t>Además, se conoció la percepción general de esta Norma. </a:t>
            </a:r>
            <a:endParaRPr/>
          </a:p>
        </p:txBody>
      </p:sp>
      <p:sp>
        <p:nvSpPr>
          <p:cNvPr id="199" name="Google Shape;199;p20"/>
          <p:cNvSpPr txBox="1"/>
          <p:nvPr/>
        </p:nvSpPr>
        <p:spPr>
          <a:xfrm>
            <a:off x="799812" y="6139947"/>
            <a:ext cx="23291297" cy="1683208"/>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2F58"/>
              </a:buClr>
              <a:buSzPts val="4400"/>
              <a:buFont typeface="Arial"/>
              <a:buNone/>
            </a:pPr>
            <a:r>
              <a:rPr lang="es-MX" sz="4400" b="0" i="0" u="none" strike="noStrike" cap="none">
                <a:solidFill>
                  <a:srgbClr val="002F58"/>
                </a:solidFill>
                <a:latin typeface="Arial"/>
                <a:ea typeface="Arial"/>
                <a:cs typeface="Arial"/>
                <a:sym typeface="Arial"/>
              </a:rPr>
              <a:t>En niveles de mando medios y bajos  se percibe a la NMPEG como un </a:t>
            </a:r>
            <a:r>
              <a:rPr lang="es-MX" sz="4800" b="1" i="0" u="none" strike="noStrike" cap="none">
                <a:solidFill>
                  <a:srgbClr val="002F58"/>
                </a:solidFill>
                <a:latin typeface="Arial"/>
                <a:ea typeface="Arial"/>
                <a:cs typeface="Arial"/>
                <a:sym typeface="Arial"/>
              </a:rPr>
              <a:t>mecanismo de apoyo para la mejora institucional.</a:t>
            </a:r>
            <a:endParaRPr sz="4400" b="1" i="0" u="none" strike="noStrike" cap="none">
              <a:solidFill>
                <a:srgbClr val="002F58"/>
              </a:solidFill>
              <a:latin typeface="Arial"/>
              <a:ea typeface="Arial"/>
              <a:cs typeface="Arial"/>
              <a:sym typeface="Arial"/>
            </a:endParaRPr>
          </a:p>
        </p:txBody>
      </p:sp>
      <p:sp>
        <p:nvSpPr>
          <p:cNvPr id="200" name="Google Shape;200;p20"/>
          <p:cNvSpPr/>
          <p:nvPr/>
        </p:nvSpPr>
        <p:spPr>
          <a:xfrm>
            <a:off x="896064" y="9929032"/>
            <a:ext cx="7629035" cy="83099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Helvetica Neue"/>
              <a:buNone/>
            </a:pPr>
            <a:r>
              <a:rPr lang="es-MX" sz="2400" b="0" i="0" u="none" strike="noStrike" cap="none">
                <a:solidFill>
                  <a:srgbClr val="000000"/>
                </a:solidFill>
                <a:latin typeface="Helvetica Neue"/>
                <a:ea typeface="Helvetica Neue"/>
                <a:cs typeface="Helvetica Neue"/>
                <a:sym typeface="Helvetica Neue"/>
              </a:rPr>
              <a:t>Proporcionar los conocimientos para realizar las actividades con la calidad que se requiere.</a:t>
            </a:r>
            <a:endParaRPr/>
          </a:p>
        </p:txBody>
      </p:sp>
      <p:sp>
        <p:nvSpPr>
          <p:cNvPr id="201" name="Google Shape;201;p20"/>
          <p:cNvSpPr/>
          <p:nvPr/>
        </p:nvSpPr>
        <p:spPr>
          <a:xfrm>
            <a:off x="825798" y="8096965"/>
            <a:ext cx="1603572" cy="31547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F7F7F"/>
              </a:buClr>
              <a:buSzPts val="19900"/>
              <a:buFont typeface="Helvetica Neue"/>
              <a:buNone/>
            </a:pPr>
            <a:r>
              <a:rPr lang="es-MX" sz="19900" b="0" i="0" u="none" strike="noStrike" cap="none">
                <a:solidFill>
                  <a:srgbClr val="7F7F7F"/>
                </a:solidFill>
                <a:latin typeface="Helvetica Neue"/>
                <a:ea typeface="Helvetica Neue"/>
                <a:cs typeface="Helvetica Neue"/>
                <a:sym typeface="Helvetica Neue"/>
              </a:rPr>
              <a:t>“</a:t>
            </a:r>
            <a:endParaRPr/>
          </a:p>
        </p:txBody>
      </p:sp>
      <p:sp>
        <p:nvSpPr>
          <p:cNvPr id="202" name="Google Shape;202;p20"/>
          <p:cNvSpPr/>
          <p:nvPr/>
        </p:nvSpPr>
        <p:spPr>
          <a:xfrm>
            <a:off x="22484738" y="9709964"/>
            <a:ext cx="1603572" cy="16188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F7F7F"/>
              </a:buClr>
              <a:buSzPts val="19900"/>
              <a:buFont typeface="Helvetica Neue"/>
              <a:buNone/>
            </a:pPr>
            <a:r>
              <a:rPr lang="es-MX" sz="19900" b="0" i="0" u="none" strike="noStrike" cap="none">
                <a:solidFill>
                  <a:srgbClr val="7F7F7F"/>
                </a:solidFill>
                <a:latin typeface="Helvetica Neue"/>
                <a:ea typeface="Helvetica Neue"/>
                <a:cs typeface="Helvetica Neue"/>
                <a:sym typeface="Helvetica Neue"/>
              </a:rPr>
              <a:t>”</a:t>
            </a:r>
            <a:endParaRPr/>
          </a:p>
        </p:txBody>
      </p:sp>
      <p:sp>
        <p:nvSpPr>
          <p:cNvPr id="203" name="Google Shape;203;p20"/>
          <p:cNvSpPr/>
          <p:nvPr/>
        </p:nvSpPr>
        <p:spPr>
          <a:xfrm>
            <a:off x="15034927" y="8697778"/>
            <a:ext cx="7570273" cy="83099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Helvetica Neue"/>
              <a:buNone/>
            </a:pPr>
            <a:r>
              <a:rPr lang="es-MX" sz="2400" b="0" i="0" u="none" strike="noStrike" cap="none">
                <a:solidFill>
                  <a:srgbClr val="000000"/>
                </a:solidFill>
                <a:latin typeface="Helvetica Neue"/>
                <a:ea typeface="Helvetica Neue"/>
                <a:cs typeface="Helvetica Neue"/>
                <a:sym typeface="Helvetica Neue"/>
              </a:rPr>
              <a:t>Confiabilidad en los productos que se generan en las diferentes áreas del Instituto.</a:t>
            </a:r>
            <a:endParaRPr/>
          </a:p>
        </p:txBody>
      </p:sp>
      <p:sp>
        <p:nvSpPr>
          <p:cNvPr id="204" name="Google Shape;204;p20"/>
          <p:cNvSpPr/>
          <p:nvPr/>
        </p:nvSpPr>
        <p:spPr>
          <a:xfrm>
            <a:off x="5484382" y="8660556"/>
            <a:ext cx="6833937" cy="12003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Helvetica Neue"/>
              <a:buNone/>
            </a:pPr>
            <a:r>
              <a:rPr lang="es-MX" sz="2400" b="0" i="0" u="none" strike="noStrike" cap="none">
                <a:solidFill>
                  <a:srgbClr val="000000"/>
                </a:solidFill>
                <a:latin typeface="Helvetica Neue"/>
                <a:ea typeface="Helvetica Neue"/>
                <a:cs typeface="Helvetica Neue"/>
                <a:sym typeface="Helvetica Neue"/>
              </a:rPr>
              <a:t>Ayudar a identificar todas las partes y seguimiento de un proceso, la estructura de todo el proceso. </a:t>
            </a:r>
            <a:endParaRPr/>
          </a:p>
        </p:txBody>
      </p:sp>
      <p:sp>
        <p:nvSpPr>
          <p:cNvPr id="205" name="Google Shape;205;p20"/>
          <p:cNvSpPr/>
          <p:nvPr/>
        </p:nvSpPr>
        <p:spPr>
          <a:xfrm>
            <a:off x="11771466" y="9952232"/>
            <a:ext cx="5747565" cy="83099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Helvetica Neue"/>
              <a:buNone/>
            </a:pPr>
            <a:r>
              <a:rPr lang="es-MX" sz="2400" b="0" i="0" u="none" strike="noStrike" cap="none">
                <a:solidFill>
                  <a:srgbClr val="000000"/>
                </a:solidFill>
                <a:latin typeface="Helvetica Neue"/>
                <a:ea typeface="Helvetica Neue"/>
                <a:cs typeface="Helvetica Neue"/>
                <a:sym typeface="Helvetica Neue"/>
              </a:rPr>
              <a:t>Ayudar a tener una mejor eficiencia y mejor calidad en los productos. </a:t>
            </a:r>
            <a:endParaRPr/>
          </a:p>
        </p:txBody>
      </p:sp>
      <p:sp>
        <p:nvSpPr>
          <p:cNvPr id="206" name="Google Shape;206;p20"/>
          <p:cNvSpPr/>
          <p:nvPr/>
        </p:nvSpPr>
        <p:spPr>
          <a:xfrm>
            <a:off x="6238086" y="11916253"/>
            <a:ext cx="17488187" cy="181588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Helvetica Neue"/>
              <a:buNone/>
            </a:pPr>
            <a:r>
              <a:rPr lang="es-MX" sz="1400" b="0" i="0" u="none" strike="noStrike" cap="none">
                <a:solidFill>
                  <a:srgbClr val="000000"/>
                </a:solidFill>
                <a:latin typeface="Helvetica Neue"/>
                <a:ea typeface="Helvetica Neue"/>
                <a:cs typeface="Helvetica Neue"/>
                <a:sym typeface="Helvetica Neue"/>
              </a:rPr>
              <a:t>P6. ¿Cuánto aprendiste en este curso? Por favor, selecciona la casilla correspondiente donde 1 significa “no aprendí nada” y 5 “ aprendí mucho”. </a:t>
            </a:r>
            <a:r>
              <a:rPr lang="es-MX" sz="1400" b="1" i="0" u="none" strike="noStrike" cap="none">
                <a:solidFill>
                  <a:srgbClr val="000000"/>
                </a:solidFill>
                <a:latin typeface="Helvetica Neue"/>
                <a:ea typeface="Helvetica Neue"/>
                <a:cs typeface="Helvetica Neue"/>
                <a:sym typeface="Helvetica Neue"/>
              </a:rPr>
              <a:t>Respuesta Única.</a:t>
            </a:r>
            <a:endParaRPr/>
          </a:p>
          <a:p>
            <a:pPr marL="0" marR="0" lvl="0" indent="0" algn="r" rtl="0">
              <a:lnSpc>
                <a:spcPct val="100000"/>
              </a:lnSpc>
              <a:spcBef>
                <a:spcPts val="0"/>
              </a:spcBef>
              <a:spcAft>
                <a:spcPts val="0"/>
              </a:spcAft>
              <a:buClr>
                <a:srgbClr val="000000"/>
              </a:buClr>
              <a:buSzPts val="1400"/>
              <a:buFont typeface="Helvetica Neue"/>
              <a:buNone/>
            </a:pPr>
            <a:r>
              <a:rPr lang="es-MX" sz="1400" b="0" i="0" u="none" strike="noStrike" cap="none">
                <a:solidFill>
                  <a:srgbClr val="000000"/>
                </a:solidFill>
                <a:latin typeface="Helvetica Neue"/>
                <a:ea typeface="Helvetica Neue"/>
                <a:cs typeface="Helvetica Neue"/>
                <a:sym typeface="Helvetica Neue"/>
              </a:rPr>
              <a:t>P9. Por favor, completa la oración con lo primero que te venga a la mente.</a:t>
            </a:r>
            <a:endParaRPr/>
          </a:p>
          <a:p>
            <a:pPr marL="0" marR="0" lvl="0" indent="0" algn="r" rtl="0">
              <a:lnSpc>
                <a:spcPct val="100000"/>
              </a:lnSpc>
              <a:spcBef>
                <a:spcPts val="0"/>
              </a:spcBef>
              <a:spcAft>
                <a:spcPts val="0"/>
              </a:spcAft>
              <a:buClr>
                <a:srgbClr val="000000"/>
              </a:buClr>
              <a:buSzPts val="1400"/>
              <a:buFont typeface="Helvetica Neue"/>
              <a:buNone/>
            </a:pPr>
            <a:r>
              <a:rPr lang="es-MX" sz="1400" b="0" i="0" u="none" strike="noStrike" cap="none">
                <a:solidFill>
                  <a:srgbClr val="000000"/>
                </a:solidFill>
                <a:latin typeface="Helvetica Neue"/>
                <a:ea typeface="Helvetica Neue"/>
                <a:cs typeface="Helvetica Neue"/>
                <a:sym typeface="Helvetica Neue"/>
              </a:rPr>
              <a:t>Considero que en el CORTO plazo el MPEG me va a ...  </a:t>
            </a:r>
            <a:r>
              <a:rPr lang="es-MX" sz="1400" b="1" i="0" u="none" strike="noStrike" cap="none">
                <a:solidFill>
                  <a:srgbClr val="000000"/>
                </a:solidFill>
                <a:latin typeface="Helvetica Neue"/>
                <a:ea typeface="Helvetica Neue"/>
                <a:cs typeface="Helvetica Neue"/>
                <a:sym typeface="Helvetica Neue"/>
              </a:rPr>
              <a:t>Respuesta Abierta</a:t>
            </a:r>
            <a:r>
              <a:rPr lang="es-MX" sz="1400" b="0" i="0" u="none" strike="noStrike" cap="none">
                <a:solidFill>
                  <a:srgbClr val="000000"/>
                </a:solidFill>
                <a:latin typeface="Helvetica Neue"/>
                <a:ea typeface="Helvetica Neue"/>
                <a:cs typeface="Helvetica Neue"/>
                <a:sym typeface="Helvetica Neue"/>
              </a:rPr>
              <a:t>.</a:t>
            </a:r>
            <a:endParaRPr/>
          </a:p>
          <a:p>
            <a:pPr marL="0" marR="0" lvl="0" indent="0" algn="r" rtl="0">
              <a:lnSpc>
                <a:spcPct val="100000"/>
              </a:lnSpc>
              <a:spcBef>
                <a:spcPts val="0"/>
              </a:spcBef>
              <a:spcAft>
                <a:spcPts val="0"/>
              </a:spcAft>
              <a:buClr>
                <a:srgbClr val="000000"/>
              </a:buClr>
              <a:buSzPts val="1400"/>
              <a:buFont typeface="Helvetica Neue"/>
              <a:buNone/>
            </a:pPr>
            <a:r>
              <a:rPr lang="es-MX" sz="1400" b="0" i="0" u="none" strike="noStrike" cap="none">
                <a:solidFill>
                  <a:srgbClr val="000000"/>
                </a:solidFill>
                <a:latin typeface="Helvetica Neue"/>
                <a:ea typeface="Helvetica Neue"/>
                <a:cs typeface="Helvetica Neue"/>
                <a:sym typeface="Helvetica Neue"/>
              </a:rPr>
              <a:t>P10. Por favor, completa la oración con lo primero que te venga a la mente.</a:t>
            </a:r>
            <a:endParaRPr/>
          </a:p>
          <a:p>
            <a:pPr marL="0" marR="0" lvl="0" indent="0" algn="r" rtl="0">
              <a:lnSpc>
                <a:spcPct val="100000"/>
              </a:lnSpc>
              <a:spcBef>
                <a:spcPts val="0"/>
              </a:spcBef>
              <a:spcAft>
                <a:spcPts val="0"/>
              </a:spcAft>
              <a:buClr>
                <a:srgbClr val="000000"/>
              </a:buClr>
              <a:buSzPts val="1400"/>
              <a:buFont typeface="Helvetica Neue"/>
              <a:buNone/>
            </a:pPr>
            <a:r>
              <a:rPr lang="es-MX" sz="1400" b="0" i="0" u="none" strike="noStrike" cap="none">
                <a:solidFill>
                  <a:srgbClr val="000000"/>
                </a:solidFill>
                <a:latin typeface="Helvetica Neue"/>
                <a:ea typeface="Helvetica Neue"/>
                <a:cs typeface="Helvetica Neue"/>
                <a:sym typeface="Helvetica Neue"/>
              </a:rPr>
              <a:t>Considero que en el LARGO plazo el MPEG me va a ...  </a:t>
            </a:r>
            <a:r>
              <a:rPr lang="es-MX" sz="1400" b="1" i="0" u="none" strike="noStrike" cap="none">
                <a:solidFill>
                  <a:srgbClr val="000000"/>
                </a:solidFill>
                <a:latin typeface="Helvetica Neue"/>
                <a:ea typeface="Helvetica Neue"/>
                <a:cs typeface="Helvetica Neue"/>
                <a:sym typeface="Helvetica Neue"/>
              </a:rPr>
              <a:t>Respuesta Abierta</a:t>
            </a:r>
            <a:r>
              <a:rPr lang="es-MX" sz="1400" b="0" i="0" u="none" strike="noStrike" cap="none">
                <a:solidFill>
                  <a:srgbClr val="000000"/>
                </a:solidFill>
                <a:latin typeface="Helvetica Neue"/>
                <a:ea typeface="Helvetica Neue"/>
                <a:cs typeface="Helvetica Neue"/>
                <a:sym typeface="Helvetica Neue"/>
              </a:rPr>
              <a:t>.</a:t>
            </a:r>
            <a:endParaRPr/>
          </a:p>
          <a:p>
            <a:pPr marL="0" marR="0" lvl="0" indent="0" algn="r" rtl="0">
              <a:lnSpc>
                <a:spcPct val="100000"/>
              </a:lnSpc>
              <a:spcBef>
                <a:spcPts val="0"/>
              </a:spcBef>
              <a:spcAft>
                <a:spcPts val="0"/>
              </a:spcAft>
              <a:buClr>
                <a:srgbClr val="000000"/>
              </a:buClr>
              <a:buSzPts val="1400"/>
              <a:buFont typeface="Helvetica Neue"/>
              <a:buNone/>
            </a:pPr>
            <a:endParaRPr sz="1400" b="1" i="0" u="none" strike="noStrike" cap="none">
              <a:solidFill>
                <a:srgbClr val="000000"/>
              </a:solidFill>
              <a:latin typeface="Helvetica Neue"/>
              <a:ea typeface="Helvetica Neue"/>
              <a:cs typeface="Helvetica Neue"/>
              <a:sym typeface="Helvetica Neue"/>
            </a:endParaRPr>
          </a:p>
          <a:p>
            <a:pPr marL="0" marR="0" lvl="0" indent="0" algn="r" rtl="0">
              <a:lnSpc>
                <a:spcPct val="100000"/>
              </a:lnSpc>
              <a:spcBef>
                <a:spcPts val="0"/>
              </a:spcBef>
              <a:spcAft>
                <a:spcPts val="0"/>
              </a:spcAft>
              <a:buClr>
                <a:srgbClr val="000000"/>
              </a:buClr>
              <a:buSzPts val="1400"/>
              <a:buFont typeface="Helvetica Neue"/>
              <a:buNone/>
            </a:pPr>
            <a:r>
              <a:rPr lang="es-MX" sz="1400" b="0" i="0" u="none" strike="noStrike" cap="none">
                <a:solidFill>
                  <a:srgbClr val="000000"/>
                </a:solidFill>
                <a:latin typeface="Helvetica Neue"/>
                <a:ea typeface="Helvetica Neue"/>
                <a:cs typeface="Helvetica Neue"/>
                <a:sym typeface="Helvetica Neue"/>
              </a:rPr>
              <a:t>Total de respondientes: 62</a:t>
            </a:r>
            <a:endParaRPr/>
          </a:p>
          <a:p>
            <a:pPr marL="0" marR="0" lvl="0" indent="0" algn="r" rtl="0">
              <a:lnSpc>
                <a:spcPct val="100000"/>
              </a:lnSpc>
              <a:spcBef>
                <a:spcPts val="0"/>
              </a:spcBef>
              <a:spcAft>
                <a:spcPts val="0"/>
              </a:spcAft>
              <a:buClr>
                <a:srgbClr val="000000"/>
              </a:buClr>
              <a:buSzPts val="1400"/>
              <a:buFont typeface="Helvetica Neue"/>
              <a:buNone/>
            </a:pPr>
            <a:endParaRPr sz="1400" b="0" i="0" u="none" strike="noStrike" cap="none">
              <a:solidFill>
                <a:srgbClr val="000000"/>
              </a:solidFill>
              <a:latin typeface="Helvetica Neue"/>
              <a:ea typeface="Helvetica Neue"/>
              <a:cs typeface="Helvetica Neue"/>
              <a:sym typeface="Helvetica Neue"/>
            </a:endParaRPr>
          </a:p>
        </p:txBody>
      </p:sp>
      <p:sp>
        <p:nvSpPr>
          <p:cNvPr id="207" name="Google Shape;207;p20"/>
          <p:cNvSpPr/>
          <p:nvPr/>
        </p:nvSpPr>
        <p:spPr>
          <a:xfrm>
            <a:off x="20541344" y="534487"/>
            <a:ext cx="3918857" cy="461665"/>
          </a:xfrm>
          <a:prstGeom prst="rect">
            <a:avLst/>
          </a:prstGeom>
          <a:solidFill>
            <a:srgbClr val="979797"/>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3000"/>
              <a:buFont typeface="Helvetica Neue"/>
              <a:buNone/>
            </a:pPr>
            <a:r>
              <a:rPr lang="es-MX" sz="3000" b="1" i="0" u="none" strike="noStrike" cap="none">
                <a:solidFill>
                  <a:schemeClr val="lt1"/>
                </a:solidFill>
                <a:latin typeface="Helvetica Neue"/>
                <a:ea typeface="Helvetica Neue"/>
                <a:cs typeface="Helvetica Neue"/>
                <a:sym typeface="Helvetica Neue"/>
              </a:rPr>
              <a:t>Hallazgo</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1"/>
          <p:cNvSpPr/>
          <p:nvPr/>
        </p:nvSpPr>
        <p:spPr>
          <a:xfrm>
            <a:off x="2816149" y="3864976"/>
            <a:ext cx="2109295" cy="8049799"/>
          </a:xfrm>
          <a:prstGeom prst="rect">
            <a:avLst/>
          </a:prstGeom>
          <a:solidFill>
            <a:srgbClr val="66C7FF">
              <a:alpha val="21960"/>
            </a:srgbClr>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000"/>
              <a:buFont typeface="Helvetica Neue"/>
              <a:buNone/>
            </a:pPr>
            <a:endParaRPr sz="3000" b="0" i="0" u="none" strike="noStrike" cap="none">
              <a:solidFill>
                <a:srgbClr val="000000"/>
              </a:solidFill>
              <a:latin typeface="Helvetica Neue"/>
              <a:ea typeface="Helvetica Neue"/>
              <a:cs typeface="Helvetica Neue"/>
              <a:sym typeface="Helvetica Neue"/>
            </a:endParaRPr>
          </a:p>
        </p:txBody>
      </p:sp>
      <p:sp>
        <p:nvSpPr>
          <p:cNvPr id="213" name="Google Shape;213;p21"/>
          <p:cNvSpPr/>
          <p:nvPr/>
        </p:nvSpPr>
        <p:spPr>
          <a:xfrm>
            <a:off x="7232136" y="3864976"/>
            <a:ext cx="1743219" cy="8049799"/>
          </a:xfrm>
          <a:prstGeom prst="rect">
            <a:avLst/>
          </a:prstGeom>
          <a:solidFill>
            <a:srgbClr val="66C7FF">
              <a:alpha val="21960"/>
            </a:srgbClr>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000"/>
              <a:buFont typeface="Helvetica Neue"/>
              <a:buNone/>
            </a:pPr>
            <a:endParaRPr sz="3000" b="0" i="0" u="none" strike="noStrike" cap="none">
              <a:solidFill>
                <a:srgbClr val="000000"/>
              </a:solidFill>
              <a:latin typeface="Helvetica Neue"/>
              <a:ea typeface="Helvetica Neue"/>
              <a:cs typeface="Helvetica Neue"/>
              <a:sym typeface="Helvetica Neue"/>
            </a:endParaRPr>
          </a:p>
        </p:txBody>
      </p:sp>
      <p:sp>
        <p:nvSpPr>
          <p:cNvPr id="214" name="Google Shape;214;p21"/>
          <p:cNvSpPr/>
          <p:nvPr/>
        </p:nvSpPr>
        <p:spPr>
          <a:xfrm>
            <a:off x="13862322" y="3864976"/>
            <a:ext cx="1743219" cy="8049799"/>
          </a:xfrm>
          <a:prstGeom prst="rect">
            <a:avLst/>
          </a:prstGeom>
          <a:solidFill>
            <a:srgbClr val="66C7FF">
              <a:alpha val="21960"/>
            </a:srgbClr>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000"/>
              <a:buFont typeface="Helvetica Neue"/>
              <a:buNone/>
            </a:pPr>
            <a:endParaRPr sz="3000" b="0" i="0" u="none" strike="noStrike" cap="none">
              <a:solidFill>
                <a:srgbClr val="000000"/>
              </a:solidFill>
              <a:latin typeface="Helvetica Neue"/>
              <a:ea typeface="Helvetica Neue"/>
              <a:cs typeface="Helvetica Neue"/>
              <a:sym typeface="Helvetica Neue"/>
            </a:endParaRPr>
          </a:p>
        </p:txBody>
      </p:sp>
      <p:sp>
        <p:nvSpPr>
          <p:cNvPr id="215" name="Google Shape;215;p21"/>
          <p:cNvSpPr/>
          <p:nvPr/>
        </p:nvSpPr>
        <p:spPr>
          <a:xfrm>
            <a:off x="20725513" y="6031496"/>
            <a:ext cx="1743219" cy="6047933"/>
          </a:xfrm>
          <a:prstGeom prst="rect">
            <a:avLst/>
          </a:prstGeom>
          <a:solidFill>
            <a:srgbClr val="66C7FF">
              <a:alpha val="21960"/>
            </a:srgbClr>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000"/>
              <a:buFont typeface="Helvetica Neue"/>
              <a:buNone/>
            </a:pPr>
            <a:endParaRPr sz="3000" b="0" i="0" u="none" strike="noStrike" cap="none">
              <a:solidFill>
                <a:srgbClr val="000000"/>
              </a:solidFill>
              <a:latin typeface="Helvetica Neue"/>
              <a:ea typeface="Helvetica Neue"/>
              <a:cs typeface="Helvetica Neue"/>
              <a:sym typeface="Helvetica Neue"/>
            </a:endParaRPr>
          </a:p>
        </p:txBody>
      </p:sp>
      <p:sp>
        <p:nvSpPr>
          <p:cNvPr id="216" name="Google Shape;216;p21"/>
          <p:cNvSpPr/>
          <p:nvPr/>
        </p:nvSpPr>
        <p:spPr>
          <a:xfrm>
            <a:off x="5020909" y="5981443"/>
            <a:ext cx="2109295" cy="6047933"/>
          </a:xfrm>
          <a:prstGeom prst="rect">
            <a:avLst/>
          </a:prstGeom>
          <a:solidFill>
            <a:srgbClr val="66C7FF">
              <a:alpha val="21960"/>
            </a:srgbClr>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000"/>
              <a:buFont typeface="Helvetica Neue"/>
              <a:buNone/>
            </a:pPr>
            <a:endParaRPr sz="3000" b="0" i="0" u="none" strike="noStrike" cap="none">
              <a:solidFill>
                <a:srgbClr val="000000"/>
              </a:solidFill>
              <a:latin typeface="Helvetica Neue"/>
              <a:ea typeface="Helvetica Neue"/>
              <a:cs typeface="Helvetica Neue"/>
              <a:sym typeface="Helvetica Neue"/>
            </a:endParaRPr>
          </a:p>
        </p:txBody>
      </p:sp>
      <p:sp>
        <p:nvSpPr>
          <p:cNvPr id="217" name="Google Shape;217;p21"/>
          <p:cNvSpPr/>
          <p:nvPr/>
        </p:nvSpPr>
        <p:spPr>
          <a:xfrm>
            <a:off x="6591748" y="12234481"/>
            <a:ext cx="17129258" cy="147732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Helvetica Neue"/>
              <a:buNone/>
            </a:pPr>
            <a:r>
              <a:rPr lang="es-MX" sz="1800" b="0" i="0" u="none" strike="noStrike" cap="none">
                <a:solidFill>
                  <a:srgbClr val="000000"/>
                </a:solidFill>
                <a:latin typeface="Helvetica Neue"/>
                <a:ea typeface="Helvetica Neue"/>
                <a:cs typeface="Helvetica Neue"/>
                <a:sym typeface="Helvetica Neue"/>
              </a:rPr>
              <a:t>P7. En el siguiente cuadro se detallan diversos contenidos del curso MPEG. Por favor,  califica del 1 al 5, donde 5 representa que se requiere  reforzar y detallar el contenido y 1 consideras que es adecuado y suficiente. Marca la casilla correspondiente según el grado que consideras que se debería detallar el contenido en listado. Respuesta Única . Rotar Respuestas.</a:t>
            </a:r>
            <a:endParaRPr/>
          </a:p>
          <a:p>
            <a:pPr marL="0" marR="0" lvl="0" indent="0" algn="l" rtl="0">
              <a:lnSpc>
                <a:spcPct val="100000"/>
              </a:lnSpc>
              <a:spcBef>
                <a:spcPts val="0"/>
              </a:spcBef>
              <a:spcAft>
                <a:spcPts val="0"/>
              </a:spcAft>
              <a:buClr>
                <a:srgbClr val="000000"/>
              </a:buClr>
              <a:buSzPts val="1800"/>
              <a:buFont typeface="Helvetica Neue"/>
              <a:buNone/>
            </a:pPr>
            <a:r>
              <a:rPr lang="es-MX" sz="1800" b="0" i="0" u="none" strike="noStrike" cap="none">
                <a:solidFill>
                  <a:srgbClr val="000000"/>
                </a:solidFill>
                <a:latin typeface="Helvetica Neue"/>
                <a:ea typeface="Helvetica Neue"/>
                <a:cs typeface="Helvetica Neue"/>
                <a:sym typeface="Helvetica Neue"/>
              </a:rPr>
              <a:t>Total de respondientes: 62</a:t>
            </a:r>
            <a:endParaRPr/>
          </a:p>
          <a:p>
            <a:pPr marL="0" marR="0" lvl="0" indent="0" algn="l" rtl="0">
              <a:lnSpc>
                <a:spcPct val="100000"/>
              </a:lnSpc>
              <a:spcBef>
                <a:spcPts val="0"/>
              </a:spcBef>
              <a:spcAft>
                <a:spcPts val="0"/>
              </a:spcAft>
              <a:buClr>
                <a:srgbClr val="000000"/>
              </a:buClr>
              <a:buSzPts val="1800"/>
              <a:buFont typeface="Helvetica Neue"/>
              <a:buNone/>
            </a:pPr>
            <a:endParaRPr sz="1800" b="0" i="0" u="none" strike="noStrike" cap="none">
              <a:solidFill>
                <a:srgbClr val="000000"/>
              </a:solidFill>
              <a:latin typeface="Helvetica Neue"/>
              <a:ea typeface="Helvetica Neue"/>
              <a:cs typeface="Helvetica Neue"/>
              <a:sym typeface="Helvetica Neue"/>
            </a:endParaRPr>
          </a:p>
        </p:txBody>
      </p:sp>
      <p:sp>
        <p:nvSpPr>
          <p:cNvPr id="218" name="Google Shape;218;p21"/>
          <p:cNvSpPr txBox="1"/>
          <p:nvPr/>
        </p:nvSpPr>
        <p:spPr>
          <a:xfrm>
            <a:off x="1645212" y="1179437"/>
            <a:ext cx="20406130" cy="1683208"/>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2F58"/>
              </a:buClr>
              <a:buSzPts val="4800"/>
              <a:buFont typeface="Helvetica Neue"/>
              <a:buNone/>
            </a:pPr>
            <a:r>
              <a:rPr lang="es-MX" sz="4800" b="1" i="0" u="none" strike="noStrike" cap="none">
                <a:solidFill>
                  <a:srgbClr val="002F58"/>
                </a:solidFill>
                <a:latin typeface="Helvetica Neue"/>
                <a:ea typeface="Helvetica Neue"/>
                <a:cs typeface="Helvetica Neue"/>
                <a:sym typeface="Helvetica Neue"/>
              </a:rPr>
              <a:t>Los conocimientos a </a:t>
            </a:r>
            <a:r>
              <a:rPr lang="es-MX" sz="4800" b="1" i="0" u="sng" strike="noStrike" cap="none">
                <a:solidFill>
                  <a:srgbClr val="002F58"/>
                </a:solidFill>
                <a:latin typeface="Helvetica Neue"/>
                <a:ea typeface="Helvetica Neue"/>
                <a:cs typeface="Helvetica Neue"/>
                <a:sym typeface="Helvetica Neue"/>
              </a:rPr>
              <a:t>reforzar</a:t>
            </a:r>
            <a:r>
              <a:rPr lang="es-MX" sz="4800" b="1" i="0" u="none" strike="noStrike" cap="none">
                <a:solidFill>
                  <a:srgbClr val="002F58"/>
                </a:solidFill>
                <a:latin typeface="Helvetica Neue"/>
                <a:ea typeface="Helvetica Neue"/>
                <a:cs typeface="Helvetica Neue"/>
                <a:sym typeface="Helvetica Neue"/>
              </a:rPr>
              <a:t> son: las evidencias,  la designación y responsabilidades de los roles dictados en la norma.</a:t>
            </a:r>
            <a:endParaRPr/>
          </a:p>
        </p:txBody>
      </p:sp>
      <p:pic>
        <p:nvPicPr>
          <p:cNvPr id="219" name="Google Shape;219;p21"/>
          <p:cNvPicPr preferRelativeResize="0"/>
          <p:nvPr/>
        </p:nvPicPr>
        <p:blipFill rotWithShape="1">
          <a:blip r:embed="rId3">
            <a:alphaModFix/>
          </a:blip>
          <a:srcRect/>
          <a:stretch/>
        </p:blipFill>
        <p:spPr>
          <a:xfrm>
            <a:off x="1117600" y="4034339"/>
            <a:ext cx="22787431" cy="5445647"/>
          </a:xfrm>
          <a:prstGeom prst="rect">
            <a:avLst/>
          </a:prstGeom>
          <a:noFill/>
          <a:ln>
            <a:noFill/>
          </a:ln>
        </p:spPr>
      </p:pic>
      <p:sp>
        <p:nvSpPr>
          <p:cNvPr id="220" name="Google Shape;220;p21"/>
          <p:cNvSpPr/>
          <p:nvPr/>
        </p:nvSpPr>
        <p:spPr>
          <a:xfrm>
            <a:off x="20522869" y="9705532"/>
            <a:ext cx="2137205" cy="5847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Calibri"/>
              <a:buNone/>
            </a:pPr>
            <a:r>
              <a:rPr lang="es-MX" sz="3200" b="0" i="0" u="none" strike="noStrike" cap="none">
                <a:solidFill>
                  <a:srgbClr val="000000"/>
                </a:solidFill>
                <a:latin typeface="Calibri"/>
                <a:ea typeface="Calibri"/>
                <a:cs typeface="Calibri"/>
                <a:sym typeface="Calibri"/>
              </a:rPr>
              <a:t>Evidencias</a:t>
            </a:r>
            <a:endParaRPr sz="3200" b="0" i="0" u="none" strike="noStrike" cap="none">
              <a:solidFill>
                <a:srgbClr val="000000"/>
              </a:solidFill>
              <a:latin typeface="Helvetica Neue"/>
              <a:ea typeface="Helvetica Neue"/>
              <a:cs typeface="Helvetica Neue"/>
              <a:sym typeface="Helvetica Neue"/>
            </a:endParaRPr>
          </a:p>
        </p:txBody>
      </p:sp>
      <p:sp>
        <p:nvSpPr>
          <p:cNvPr id="221" name="Google Shape;221;p21"/>
          <p:cNvSpPr/>
          <p:nvPr/>
        </p:nvSpPr>
        <p:spPr>
          <a:xfrm>
            <a:off x="2749037" y="9729595"/>
            <a:ext cx="2095343" cy="95410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Calibri"/>
              <a:buNone/>
            </a:pPr>
            <a:r>
              <a:rPr lang="es-MX" sz="2800" b="0" i="0" u="none" strike="noStrike" cap="none">
                <a:solidFill>
                  <a:srgbClr val="000000"/>
                </a:solidFill>
                <a:latin typeface="Calibri"/>
                <a:ea typeface="Calibri"/>
                <a:cs typeface="Calibri"/>
                <a:sym typeface="Calibri"/>
              </a:rPr>
              <a:t>Designación de Roles</a:t>
            </a:r>
            <a:endParaRPr sz="3200" b="0" i="0" u="none" strike="noStrike" cap="none">
              <a:solidFill>
                <a:srgbClr val="000000"/>
              </a:solidFill>
              <a:latin typeface="Helvetica Neue"/>
              <a:ea typeface="Helvetica Neue"/>
              <a:cs typeface="Helvetica Neue"/>
              <a:sym typeface="Helvetica Neue"/>
            </a:endParaRPr>
          </a:p>
        </p:txBody>
      </p:sp>
      <p:sp>
        <p:nvSpPr>
          <p:cNvPr id="222" name="Google Shape;222;p21"/>
          <p:cNvSpPr/>
          <p:nvPr/>
        </p:nvSpPr>
        <p:spPr>
          <a:xfrm>
            <a:off x="4903960" y="9669833"/>
            <a:ext cx="2180020" cy="138499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Calibri"/>
              <a:buNone/>
            </a:pPr>
            <a:r>
              <a:rPr lang="es-MX" sz="2800" b="0" i="0" u="none" strike="noStrike" cap="none">
                <a:solidFill>
                  <a:srgbClr val="000000"/>
                </a:solidFill>
                <a:latin typeface="Calibri"/>
                <a:ea typeface="Calibri"/>
                <a:cs typeface="Calibri"/>
                <a:sym typeface="Calibri"/>
              </a:rPr>
              <a:t>Responsabilidades de cada Rol</a:t>
            </a:r>
            <a:endParaRPr/>
          </a:p>
        </p:txBody>
      </p:sp>
      <p:sp>
        <p:nvSpPr>
          <p:cNvPr id="223" name="Google Shape;223;p21"/>
          <p:cNvSpPr/>
          <p:nvPr/>
        </p:nvSpPr>
        <p:spPr>
          <a:xfrm>
            <a:off x="7314217" y="9731889"/>
            <a:ext cx="1677861" cy="230832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Calibri"/>
              <a:buNone/>
            </a:pPr>
            <a:r>
              <a:rPr lang="es-MX" sz="2800" b="0" i="0" u="none" strike="noStrike" cap="none">
                <a:solidFill>
                  <a:srgbClr val="000000"/>
                </a:solidFill>
                <a:latin typeface="Calibri"/>
                <a:ea typeface="Calibri"/>
                <a:cs typeface="Calibri"/>
                <a:sym typeface="Calibri"/>
              </a:rPr>
              <a:t>La Lectura de la Norma MPEG</a:t>
            </a:r>
            <a:r>
              <a:rPr lang="es-MX" sz="3200" b="0" i="0" u="none" strike="noStrike" cap="none">
                <a:solidFill>
                  <a:srgbClr val="000000"/>
                </a:solidFill>
                <a:latin typeface="Helvetica Neue"/>
                <a:ea typeface="Helvetica Neue"/>
                <a:cs typeface="Helvetica Neue"/>
                <a:sym typeface="Helvetica Neue"/>
              </a:rPr>
              <a:t> </a:t>
            </a:r>
            <a:endParaRPr/>
          </a:p>
        </p:txBody>
      </p:sp>
      <p:sp>
        <p:nvSpPr>
          <p:cNvPr id="224" name="Google Shape;224;p21"/>
          <p:cNvSpPr/>
          <p:nvPr/>
        </p:nvSpPr>
        <p:spPr>
          <a:xfrm>
            <a:off x="9335774" y="9640219"/>
            <a:ext cx="2109295" cy="138499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Calibri"/>
              <a:buNone/>
            </a:pPr>
            <a:r>
              <a:rPr lang="es-MX" sz="2800" b="0" i="0" u="none" strike="noStrike" cap="none">
                <a:solidFill>
                  <a:srgbClr val="000000"/>
                </a:solidFill>
                <a:latin typeface="Calibri"/>
                <a:ea typeface="Calibri"/>
                <a:cs typeface="Calibri"/>
                <a:sym typeface="Calibri"/>
              </a:rPr>
              <a:t>Particularidades del MPEG</a:t>
            </a:r>
            <a:endParaRPr/>
          </a:p>
        </p:txBody>
      </p:sp>
      <p:sp>
        <p:nvSpPr>
          <p:cNvPr id="225" name="Google Shape;225;p21"/>
          <p:cNvSpPr/>
          <p:nvPr/>
        </p:nvSpPr>
        <p:spPr>
          <a:xfrm>
            <a:off x="11762907" y="9681469"/>
            <a:ext cx="1878128" cy="138499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Calibri"/>
              <a:buNone/>
            </a:pPr>
            <a:r>
              <a:rPr lang="es-MX" sz="2800" b="0" i="0" u="none" strike="noStrike" cap="none">
                <a:solidFill>
                  <a:srgbClr val="000000"/>
                </a:solidFill>
                <a:latin typeface="Calibri"/>
                <a:ea typeface="Calibri"/>
                <a:cs typeface="Calibri"/>
                <a:sym typeface="Calibri"/>
              </a:rPr>
              <a:t>Ejecución de las 8 fases</a:t>
            </a:r>
            <a:endParaRPr sz="3200" b="0" i="0" u="none" strike="noStrike" cap="none">
              <a:solidFill>
                <a:srgbClr val="000000"/>
              </a:solidFill>
              <a:latin typeface="Helvetica Neue"/>
              <a:ea typeface="Helvetica Neue"/>
              <a:cs typeface="Helvetica Neue"/>
              <a:sym typeface="Helvetica Neue"/>
            </a:endParaRPr>
          </a:p>
        </p:txBody>
      </p:sp>
      <p:sp>
        <p:nvSpPr>
          <p:cNvPr id="226" name="Google Shape;226;p21"/>
          <p:cNvSpPr/>
          <p:nvPr/>
        </p:nvSpPr>
        <p:spPr>
          <a:xfrm>
            <a:off x="13913920" y="9705532"/>
            <a:ext cx="1738545" cy="138499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Calibri"/>
              <a:buNone/>
            </a:pPr>
            <a:r>
              <a:rPr lang="es-MX" sz="2800" b="0" i="0" u="none" strike="noStrike" cap="none">
                <a:solidFill>
                  <a:srgbClr val="000000"/>
                </a:solidFill>
                <a:latin typeface="Calibri"/>
                <a:ea typeface="Calibri"/>
                <a:cs typeface="Calibri"/>
                <a:sym typeface="Calibri"/>
              </a:rPr>
              <a:t>Beneficios del MPEG</a:t>
            </a:r>
            <a:endParaRPr/>
          </a:p>
        </p:txBody>
      </p:sp>
      <p:sp>
        <p:nvSpPr>
          <p:cNvPr id="227" name="Google Shape;227;p21"/>
          <p:cNvSpPr/>
          <p:nvPr/>
        </p:nvSpPr>
        <p:spPr>
          <a:xfrm>
            <a:off x="16149644" y="9640219"/>
            <a:ext cx="1648890" cy="187743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Calibri"/>
              <a:buNone/>
            </a:pPr>
            <a:r>
              <a:rPr lang="es-MX" sz="2800" b="0" i="0" u="none" strike="noStrike" cap="none">
                <a:solidFill>
                  <a:srgbClr val="000000"/>
                </a:solidFill>
                <a:latin typeface="Calibri"/>
                <a:ea typeface="Calibri"/>
                <a:cs typeface="Calibri"/>
                <a:sym typeface="Calibri"/>
              </a:rPr>
              <a:t>¿Qué es un proceso?</a:t>
            </a:r>
            <a:r>
              <a:rPr lang="es-MX" sz="3200" b="0" i="0" u="none" strike="noStrike" cap="none">
                <a:solidFill>
                  <a:srgbClr val="000000"/>
                </a:solidFill>
                <a:latin typeface="Helvetica Neue"/>
                <a:ea typeface="Helvetica Neue"/>
                <a:cs typeface="Helvetica Neue"/>
                <a:sym typeface="Helvetica Neue"/>
              </a:rPr>
              <a:t> </a:t>
            </a:r>
            <a:endParaRPr/>
          </a:p>
        </p:txBody>
      </p:sp>
      <p:sp>
        <p:nvSpPr>
          <p:cNvPr id="228" name="Google Shape;228;p21"/>
          <p:cNvSpPr/>
          <p:nvPr/>
        </p:nvSpPr>
        <p:spPr>
          <a:xfrm>
            <a:off x="18429780" y="9633343"/>
            <a:ext cx="1498991" cy="230832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Calibri"/>
              <a:buNone/>
            </a:pPr>
            <a:r>
              <a:rPr lang="es-MX" sz="2800" b="0" i="0" u="none" strike="noStrike" cap="none">
                <a:solidFill>
                  <a:srgbClr val="000000"/>
                </a:solidFill>
                <a:latin typeface="Calibri"/>
                <a:ea typeface="Calibri"/>
                <a:cs typeface="Calibri"/>
                <a:sym typeface="Calibri"/>
              </a:rPr>
              <a:t>¿Qué es estandarización?</a:t>
            </a:r>
            <a:r>
              <a:rPr lang="es-MX" sz="3200" b="0" i="0" u="none" strike="noStrike" cap="none">
                <a:solidFill>
                  <a:srgbClr val="000000"/>
                </a:solidFill>
                <a:latin typeface="Helvetica Neue"/>
                <a:ea typeface="Helvetica Neue"/>
                <a:cs typeface="Helvetica Neue"/>
                <a:sym typeface="Helvetica Neue"/>
              </a:rPr>
              <a:t> </a:t>
            </a:r>
            <a:endParaRPr/>
          </a:p>
        </p:txBody>
      </p:sp>
      <p:sp>
        <p:nvSpPr>
          <p:cNvPr id="229" name="Google Shape;229;p21"/>
          <p:cNvSpPr txBox="1"/>
          <p:nvPr/>
        </p:nvSpPr>
        <p:spPr>
          <a:xfrm>
            <a:off x="204560" y="9731973"/>
            <a:ext cx="1853500" cy="1764586"/>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chemeClr val="dk1"/>
              </a:buClr>
              <a:buSzPts val="3600"/>
              <a:buFont typeface="Helvetica Neue"/>
              <a:buNone/>
            </a:pPr>
            <a:r>
              <a:rPr lang="es-MX" sz="3600" b="0" i="0" u="none" strike="noStrike" cap="none">
                <a:solidFill>
                  <a:schemeClr val="dk1"/>
                </a:solidFill>
                <a:latin typeface="Helvetica Neue"/>
                <a:ea typeface="Helvetica Neue"/>
                <a:cs typeface="Helvetica Neue"/>
                <a:sym typeface="Helvetica Neue"/>
              </a:rPr>
              <a:t>% </a:t>
            </a:r>
            <a:endParaRPr/>
          </a:p>
          <a:p>
            <a:pPr marL="0" marR="0" lvl="0" indent="0" algn="ctr" rtl="0">
              <a:lnSpc>
                <a:spcPct val="100000"/>
              </a:lnSpc>
              <a:spcBef>
                <a:spcPts val="0"/>
              </a:spcBef>
              <a:spcAft>
                <a:spcPts val="0"/>
              </a:spcAft>
              <a:buClr>
                <a:schemeClr val="dk1"/>
              </a:buClr>
              <a:buSzPts val="3600"/>
              <a:buFont typeface="Helvetica Neue"/>
              <a:buNone/>
            </a:pPr>
            <a:r>
              <a:rPr lang="es-MX" sz="3600" b="0" i="0" u="none" strike="noStrike" cap="none">
                <a:solidFill>
                  <a:schemeClr val="dk1"/>
                </a:solidFill>
                <a:latin typeface="Helvetica Neue"/>
                <a:ea typeface="Helvetica Neue"/>
                <a:cs typeface="Helvetica Neue"/>
                <a:sym typeface="Helvetica Neue"/>
              </a:rPr>
              <a:t>Bottom 2 Box</a:t>
            </a:r>
            <a:endParaRPr sz="3600" b="0" i="0" u="none" strike="noStrike" cap="none">
              <a:solidFill>
                <a:schemeClr val="dk1"/>
              </a:solidFill>
              <a:latin typeface="Helvetica Neue"/>
              <a:ea typeface="Helvetica Neue"/>
              <a:cs typeface="Helvetica Neue"/>
              <a:sym typeface="Helvetica Neue"/>
            </a:endParaRPr>
          </a:p>
        </p:txBody>
      </p:sp>
      <p:sp>
        <p:nvSpPr>
          <p:cNvPr id="230" name="Google Shape;230;p21"/>
          <p:cNvSpPr/>
          <p:nvPr/>
        </p:nvSpPr>
        <p:spPr>
          <a:xfrm>
            <a:off x="20541344" y="534487"/>
            <a:ext cx="3918857" cy="461665"/>
          </a:xfrm>
          <a:prstGeom prst="rect">
            <a:avLst/>
          </a:prstGeom>
          <a:solidFill>
            <a:srgbClr val="979797"/>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3000"/>
              <a:buFont typeface="Helvetica Neue"/>
              <a:buNone/>
            </a:pPr>
            <a:r>
              <a:rPr lang="es-MX" sz="3000" b="1" i="0" u="none" strike="noStrike" cap="none">
                <a:solidFill>
                  <a:schemeClr val="lt1"/>
                </a:solidFill>
                <a:latin typeface="Helvetica Neue"/>
                <a:ea typeface="Helvetica Neue"/>
                <a:cs typeface="Helvetica Neue"/>
                <a:sym typeface="Helvetica Neue"/>
              </a:rPr>
              <a:t>Hallazgo</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2"/>
          <p:cNvSpPr/>
          <p:nvPr/>
        </p:nvSpPr>
        <p:spPr>
          <a:xfrm>
            <a:off x="0" y="12017828"/>
            <a:ext cx="24656100" cy="17307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000"/>
              <a:buFont typeface="Helvetica Neue"/>
              <a:buNone/>
            </a:pPr>
            <a:endParaRPr sz="3000" b="0" i="0" u="none" strike="noStrike" cap="none">
              <a:solidFill>
                <a:srgbClr val="000000"/>
              </a:solidFill>
              <a:latin typeface="Helvetica Neue"/>
              <a:ea typeface="Helvetica Neue"/>
              <a:cs typeface="Helvetica Neue"/>
              <a:sym typeface="Helvetica Neue"/>
            </a:endParaRPr>
          </a:p>
        </p:txBody>
      </p:sp>
      <p:sp>
        <p:nvSpPr>
          <p:cNvPr id="236" name="Google Shape;236;p22"/>
          <p:cNvSpPr/>
          <p:nvPr/>
        </p:nvSpPr>
        <p:spPr>
          <a:xfrm>
            <a:off x="0" y="1751569"/>
            <a:ext cx="24384001" cy="763032"/>
          </a:xfrm>
          <a:prstGeom prst="rect">
            <a:avLst/>
          </a:prstGeom>
          <a:solidFill>
            <a:srgbClr val="BABABA"/>
          </a:solidFill>
          <a:ln w="25400" cap="flat" cmpd="sng">
            <a:solidFill>
              <a:srgbClr val="BABABA"/>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000"/>
              <a:buFont typeface="Helvetica Neue"/>
              <a:buNone/>
            </a:pPr>
            <a:endParaRPr sz="3000" b="0" i="0" u="none" strike="noStrike" cap="none">
              <a:solidFill>
                <a:srgbClr val="000000"/>
              </a:solidFill>
              <a:latin typeface="Helvetica Neue"/>
              <a:ea typeface="Helvetica Neue"/>
              <a:cs typeface="Helvetica Neue"/>
              <a:sym typeface="Helvetica Neue"/>
            </a:endParaRPr>
          </a:p>
        </p:txBody>
      </p:sp>
      <p:sp>
        <p:nvSpPr>
          <p:cNvPr id="237" name="Google Shape;237;p22"/>
          <p:cNvSpPr txBox="1"/>
          <p:nvPr/>
        </p:nvSpPr>
        <p:spPr>
          <a:xfrm>
            <a:off x="825652" y="1640539"/>
            <a:ext cx="22491549" cy="11813490"/>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2F58"/>
              </a:buClr>
              <a:buSzPts val="3600"/>
              <a:buFont typeface="Helvetica Neue"/>
              <a:buNone/>
            </a:pPr>
            <a:r>
              <a:rPr lang="es-MX" sz="3600" b="1" i="0" u="none" strike="noStrike" cap="none">
                <a:solidFill>
                  <a:srgbClr val="002F58"/>
                </a:solidFill>
                <a:latin typeface="Helvetica Neue"/>
                <a:ea typeface="Helvetica Neue"/>
                <a:cs typeface="Helvetica Neue"/>
                <a:sym typeface="Helvetica Neue"/>
              </a:rPr>
              <a:t>Curso MPEG 2 en línea</a:t>
            </a:r>
            <a:endParaRPr/>
          </a:p>
          <a:p>
            <a:pPr marL="0" marR="0" lvl="0" indent="0" algn="l" rtl="0">
              <a:lnSpc>
                <a:spcPct val="100000"/>
              </a:lnSpc>
              <a:spcBef>
                <a:spcPts val="0"/>
              </a:spcBef>
              <a:spcAft>
                <a:spcPts val="0"/>
              </a:spcAft>
              <a:buClr>
                <a:srgbClr val="000000"/>
              </a:buClr>
              <a:buSzPts val="3600"/>
              <a:buFont typeface="Helvetica Neue"/>
              <a:buNone/>
            </a:pPr>
            <a:endParaRPr sz="3600" b="1" i="0" u="none" strike="noStrike" cap="none">
              <a:solidFill>
                <a:srgbClr val="002F58"/>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2F58"/>
              </a:buClr>
              <a:buSzPts val="3600"/>
              <a:buFont typeface="Helvetica Neue"/>
              <a:buNone/>
            </a:pPr>
            <a:r>
              <a:rPr lang="es-MX" sz="3600" b="1" i="0" u="none" strike="noStrike" cap="none">
                <a:solidFill>
                  <a:srgbClr val="002F58"/>
                </a:solidFill>
                <a:latin typeface="Helvetica Neue"/>
                <a:ea typeface="Helvetica Neue"/>
                <a:cs typeface="Helvetica Neue"/>
                <a:sym typeface="Helvetica Neue"/>
              </a:rPr>
              <a:t>Población: Personal nivel subdirector, enlace y operativo de las UA que producen información</a:t>
            </a:r>
            <a:endParaRPr/>
          </a:p>
          <a:p>
            <a:pPr marL="0" marR="0" lvl="0" indent="0" algn="l" rtl="0">
              <a:lnSpc>
                <a:spcPct val="100000"/>
              </a:lnSpc>
              <a:spcBef>
                <a:spcPts val="0"/>
              </a:spcBef>
              <a:spcAft>
                <a:spcPts val="0"/>
              </a:spcAft>
              <a:buClr>
                <a:srgbClr val="000000"/>
              </a:buClr>
              <a:buSzPts val="3600"/>
              <a:buFont typeface="Helvetica Neue"/>
              <a:buNone/>
            </a:pPr>
            <a:endParaRPr sz="3600" b="1" i="0" u="none" strike="noStrike" cap="none">
              <a:solidFill>
                <a:srgbClr val="002F58"/>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2F58"/>
              </a:buClr>
              <a:buSzPts val="3600"/>
              <a:buFont typeface="Helvetica Neue"/>
              <a:buNone/>
            </a:pPr>
            <a:r>
              <a:rPr lang="es-MX" sz="3600" b="1" i="0" u="none" strike="noStrike" cap="none">
                <a:solidFill>
                  <a:srgbClr val="002F58"/>
                </a:solidFill>
                <a:latin typeface="Helvetica Neue"/>
                <a:ea typeface="Helvetica Neue"/>
                <a:cs typeface="Helvetica Neue"/>
                <a:sym typeface="Helvetica Neue"/>
              </a:rPr>
              <a:t>Objetivo: </a:t>
            </a:r>
            <a:endParaRPr/>
          </a:p>
          <a:p>
            <a:pPr marL="457200" marR="0" lvl="0" indent="-457200" algn="l" rtl="0">
              <a:lnSpc>
                <a:spcPct val="150000"/>
              </a:lnSpc>
              <a:spcBef>
                <a:spcPts val="0"/>
              </a:spcBef>
              <a:spcAft>
                <a:spcPts val="0"/>
              </a:spcAft>
              <a:buClr>
                <a:srgbClr val="000000"/>
              </a:buClr>
              <a:buSzPts val="2400"/>
              <a:buFont typeface="Arial"/>
              <a:buChar char="•"/>
            </a:pPr>
            <a:r>
              <a:rPr lang="es-MX" sz="2400" b="0" i="0" u="none" strike="noStrike" cap="none">
                <a:solidFill>
                  <a:srgbClr val="000000"/>
                </a:solidFill>
                <a:latin typeface="Helvetica Neue"/>
                <a:ea typeface="Helvetica Neue"/>
                <a:cs typeface="Helvetica Neue"/>
                <a:sym typeface="Helvetica Neue"/>
              </a:rPr>
              <a:t>Dimensionar el proceso de producción de información estadística y geográfica con una visión general o global o integral.</a:t>
            </a:r>
            <a:endParaRPr/>
          </a:p>
          <a:p>
            <a:pPr marL="457200" marR="0" lvl="4" indent="-457200" algn="l" rtl="0">
              <a:lnSpc>
                <a:spcPct val="150000"/>
              </a:lnSpc>
              <a:spcBef>
                <a:spcPts val="0"/>
              </a:spcBef>
              <a:spcAft>
                <a:spcPts val="0"/>
              </a:spcAft>
              <a:buClr>
                <a:srgbClr val="000000"/>
              </a:buClr>
              <a:buSzPts val="2400"/>
              <a:buFont typeface="Arial"/>
              <a:buChar char="•"/>
            </a:pPr>
            <a:r>
              <a:rPr lang="es-MX" sz="2400" b="0" i="0" u="none" strike="noStrike" cap="none">
                <a:solidFill>
                  <a:srgbClr val="000000"/>
                </a:solidFill>
                <a:latin typeface="Helvetica Neue"/>
                <a:ea typeface="Helvetica Neue"/>
                <a:cs typeface="Helvetica Neue"/>
                <a:sym typeface="Helvetica Neue"/>
              </a:rPr>
              <a:t>Reconocer el Modelo como un marco conceptual de referencia para el ordenamiento de las actividades del proceso de producción de información.</a:t>
            </a:r>
            <a:endParaRPr/>
          </a:p>
          <a:p>
            <a:pPr marL="457200" marR="0" lvl="4" indent="-457200" algn="l" rtl="0">
              <a:lnSpc>
                <a:spcPct val="150000"/>
              </a:lnSpc>
              <a:spcBef>
                <a:spcPts val="0"/>
              </a:spcBef>
              <a:spcAft>
                <a:spcPts val="0"/>
              </a:spcAft>
              <a:buClr>
                <a:srgbClr val="000000"/>
              </a:buClr>
              <a:buSzPts val="2400"/>
              <a:buFont typeface="Arial"/>
              <a:buChar char="•"/>
            </a:pPr>
            <a:r>
              <a:rPr lang="es-MX" sz="2400" b="0" i="0" u="none" strike="noStrike" cap="none">
                <a:solidFill>
                  <a:srgbClr val="000000"/>
                </a:solidFill>
                <a:latin typeface="Helvetica Neue"/>
                <a:ea typeface="Helvetica Neue"/>
                <a:cs typeface="Helvetica Neue"/>
                <a:sym typeface="Helvetica Neue"/>
              </a:rPr>
              <a:t>Explicar cada una de las ocho fases del Modelo.</a:t>
            </a:r>
            <a:endParaRPr/>
          </a:p>
          <a:p>
            <a:pPr marL="457200" marR="0" lvl="4" indent="-457200" algn="l" rtl="0">
              <a:lnSpc>
                <a:spcPct val="150000"/>
              </a:lnSpc>
              <a:spcBef>
                <a:spcPts val="0"/>
              </a:spcBef>
              <a:spcAft>
                <a:spcPts val="0"/>
              </a:spcAft>
              <a:buClr>
                <a:srgbClr val="000000"/>
              </a:buClr>
              <a:buSzPts val="2400"/>
              <a:buFont typeface="Arial"/>
              <a:buChar char="•"/>
            </a:pPr>
            <a:r>
              <a:rPr lang="es-MX" sz="2400" b="0" i="0" u="none" strike="noStrike" cap="none">
                <a:solidFill>
                  <a:srgbClr val="000000"/>
                </a:solidFill>
                <a:latin typeface="Helvetica Neue"/>
                <a:ea typeface="Helvetica Neue"/>
                <a:cs typeface="Helvetica Neue"/>
                <a:sym typeface="Helvetica Neue"/>
              </a:rPr>
              <a:t>Ubicar su actividad en la fase que corresponda del Modelo.</a:t>
            </a:r>
            <a:endParaRPr/>
          </a:p>
          <a:p>
            <a:pPr marL="0" marR="0" lvl="0" indent="0" algn="l" rtl="0">
              <a:lnSpc>
                <a:spcPct val="100000"/>
              </a:lnSpc>
              <a:spcBef>
                <a:spcPts val="0"/>
              </a:spcBef>
              <a:spcAft>
                <a:spcPts val="0"/>
              </a:spcAft>
              <a:buClr>
                <a:srgbClr val="000000"/>
              </a:buClr>
              <a:buSzPts val="3200"/>
              <a:buFont typeface="Helvetica Neue"/>
              <a:buNone/>
            </a:pPr>
            <a:endParaRPr sz="3200" b="0" i="0" u="none" strike="noStrike" cap="none">
              <a:solidFill>
                <a:srgbClr val="002F58"/>
              </a:solidFill>
              <a:latin typeface="Helvetica Neue"/>
              <a:ea typeface="Helvetica Neue"/>
              <a:cs typeface="Helvetica Neue"/>
              <a:sym typeface="Helvetica Neue"/>
            </a:endParaRPr>
          </a:p>
          <a:p>
            <a:pPr marL="0" marR="0" lvl="0" indent="0" algn="l" rtl="0">
              <a:lnSpc>
                <a:spcPct val="150000"/>
              </a:lnSpc>
              <a:spcBef>
                <a:spcPts val="0"/>
              </a:spcBef>
              <a:spcAft>
                <a:spcPts val="0"/>
              </a:spcAft>
              <a:buClr>
                <a:srgbClr val="000000"/>
              </a:buClr>
              <a:buSzPts val="3000"/>
              <a:buFont typeface="Helvetica Neue"/>
              <a:buNone/>
            </a:pPr>
            <a:r>
              <a:rPr lang="es-MX" sz="3000" b="1" i="0" u="none" strike="noStrike" cap="none">
                <a:solidFill>
                  <a:srgbClr val="000000"/>
                </a:solidFill>
                <a:latin typeface="Helvetica Neue"/>
                <a:ea typeface="Helvetica Neue"/>
                <a:cs typeface="Helvetica Neue"/>
                <a:sym typeface="Helvetica Neue"/>
              </a:rPr>
              <a:t>Dados los resultados de la encuesta, es importante</a:t>
            </a:r>
            <a:r>
              <a:rPr lang="es-MX" sz="3000" b="1">
                <a:latin typeface="Helvetica Neue"/>
                <a:ea typeface="Helvetica Neue"/>
                <a:cs typeface="Helvetica Neue"/>
                <a:sym typeface="Helvetica Neue"/>
              </a:rPr>
              <a:t> aclarar los supuestos: </a:t>
            </a:r>
            <a:r>
              <a:rPr lang="es-MX" sz="3000" b="1" i="0" u="none" strike="noStrike" cap="none">
                <a:solidFill>
                  <a:srgbClr val="000000"/>
                </a:solidFill>
                <a:latin typeface="Helvetica Neue"/>
                <a:ea typeface="Helvetica Neue"/>
                <a:cs typeface="Helvetica Neue"/>
                <a:sym typeface="Helvetica Neue"/>
              </a:rPr>
              <a:t> </a:t>
            </a:r>
            <a:endParaRPr/>
          </a:p>
          <a:p>
            <a:pPr marL="514350" marR="0" lvl="0" indent="-514350" algn="l" rtl="0">
              <a:lnSpc>
                <a:spcPct val="150000"/>
              </a:lnSpc>
              <a:spcBef>
                <a:spcPts val="0"/>
              </a:spcBef>
              <a:spcAft>
                <a:spcPts val="0"/>
              </a:spcAft>
              <a:buClr>
                <a:srgbClr val="000000"/>
              </a:buClr>
              <a:buSzPts val="2400"/>
              <a:buFont typeface="Helvetica Neue"/>
              <a:buAutoNum type="arabicPeriod"/>
            </a:pPr>
            <a:r>
              <a:rPr lang="es-MX" sz="2400" b="0" i="0" u="none" strike="noStrike" cap="none">
                <a:solidFill>
                  <a:srgbClr val="000000"/>
                </a:solidFill>
                <a:latin typeface="Helvetica Neue"/>
                <a:ea typeface="Helvetica Neue"/>
                <a:cs typeface="Helvetica Neue"/>
                <a:sym typeface="Helvetica Neue"/>
              </a:rPr>
              <a:t>Solo el Responsable de la fase genera las evidencias</a:t>
            </a:r>
            <a:endParaRPr/>
          </a:p>
          <a:p>
            <a:pPr marL="514350" marR="0" lvl="0" indent="-514350" algn="l" rtl="0">
              <a:lnSpc>
                <a:spcPct val="150000"/>
              </a:lnSpc>
              <a:spcBef>
                <a:spcPts val="0"/>
              </a:spcBef>
              <a:spcAft>
                <a:spcPts val="0"/>
              </a:spcAft>
              <a:buClr>
                <a:srgbClr val="000000"/>
              </a:buClr>
              <a:buSzPts val="2400"/>
              <a:buFont typeface="Helvetica Neue"/>
              <a:buAutoNum type="arabicPeriod"/>
            </a:pPr>
            <a:r>
              <a:rPr lang="es-MX" sz="2400" b="0" i="0" u="none" strike="noStrike" cap="none">
                <a:solidFill>
                  <a:srgbClr val="000000"/>
                </a:solidFill>
                <a:latin typeface="Helvetica Neue"/>
                <a:ea typeface="Helvetica Neue"/>
                <a:cs typeface="Helvetica Neue"/>
                <a:sym typeface="Helvetica Neue"/>
              </a:rPr>
              <a:t>El Responsable de Proceso es designado por el Titular de la Unidad Administrativa por medio de un oficio y es quien supervisará todo el programa de información. </a:t>
            </a:r>
            <a:endParaRPr/>
          </a:p>
          <a:p>
            <a:pPr marL="514350" marR="0" lvl="0" indent="-514350" algn="l" rtl="0">
              <a:lnSpc>
                <a:spcPct val="150000"/>
              </a:lnSpc>
              <a:spcBef>
                <a:spcPts val="0"/>
              </a:spcBef>
              <a:spcAft>
                <a:spcPts val="0"/>
              </a:spcAft>
              <a:buClr>
                <a:srgbClr val="000000"/>
              </a:buClr>
              <a:buSzPts val="2400"/>
              <a:buFont typeface="Helvetica Neue"/>
              <a:buAutoNum type="arabicPeriod"/>
            </a:pPr>
            <a:r>
              <a:rPr lang="es-MX" sz="2400" b="0" i="0" u="none" strike="noStrike" cap="none">
                <a:solidFill>
                  <a:srgbClr val="000000"/>
                </a:solidFill>
                <a:latin typeface="Helvetica Neue"/>
                <a:ea typeface="Helvetica Neue"/>
                <a:cs typeface="Helvetica Neue"/>
                <a:sym typeface="Helvetica Neue"/>
              </a:rPr>
              <a:t>En caso de no recibir oficio con alguna designación el Servidor Público sólo apoyará a la operacionalización de la norma de acuerdo a las instrucciones de su superior jerárquico. </a:t>
            </a:r>
            <a:endParaRPr/>
          </a:p>
          <a:p>
            <a:pPr marL="514350" marR="0" lvl="0" indent="-514350" algn="l" rtl="0">
              <a:lnSpc>
                <a:spcPct val="150000"/>
              </a:lnSpc>
              <a:spcBef>
                <a:spcPts val="0"/>
              </a:spcBef>
              <a:spcAft>
                <a:spcPts val="0"/>
              </a:spcAft>
              <a:buClr>
                <a:srgbClr val="000000"/>
              </a:buClr>
              <a:buSzPts val="2400"/>
              <a:buFont typeface="Helvetica Neue"/>
              <a:buAutoNum type="arabicPeriod"/>
            </a:pPr>
            <a:r>
              <a:rPr lang="es-MX" sz="2400" b="0" i="0" u="none" strike="noStrike" cap="none">
                <a:solidFill>
                  <a:srgbClr val="000000"/>
                </a:solidFill>
                <a:latin typeface="Helvetica Neue"/>
                <a:ea typeface="Helvetica Neue"/>
                <a:cs typeface="Helvetica Neue"/>
                <a:sym typeface="Helvetica Neue"/>
              </a:rPr>
              <a:t>Los programas de información se siguen generando de la misma manera ahora </a:t>
            </a:r>
            <a:r>
              <a:rPr lang="es-MX" sz="2400">
                <a:latin typeface="Helvetica Neue"/>
                <a:ea typeface="Helvetica Neue"/>
                <a:cs typeface="Helvetica Neue"/>
                <a:sym typeface="Helvetica Neue"/>
              </a:rPr>
              <a:t>sólo serán </a:t>
            </a:r>
            <a:r>
              <a:rPr lang="es-MX" sz="2400" b="0" i="0" u="none" strike="noStrike" cap="none">
                <a:solidFill>
                  <a:srgbClr val="000000"/>
                </a:solidFill>
                <a:latin typeface="Helvetica Neue"/>
                <a:ea typeface="Helvetica Neue"/>
                <a:cs typeface="Helvetica Neue"/>
                <a:sym typeface="Helvetica Neue"/>
              </a:rPr>
              <a:t>“acomodados” de acuerdo al marco de referencia con enfoque a procesos dictado en la Norma. Si la actividad que realizan no está explícita en la NormaMPEG no es justificación para su no realización </a:t>
            </a:r>
            <a:r>
              <a:rPr lang="es-MX" sz="2400">
                <a:latin typeface="Helvetica Neue"/>
                <a:ea typeface="Helvetica Neue"/>
                <a:cs typeface="Helvetica Neue"/>
                <a:sym typeface="Helvetica Neue"/>
              </a:rPr>
              <a:t>así</a:t>
            </a:r>
            <a:r>
              <a:rPr lang="es-MX" sz="2400" b="0" i="0" u="none" strike="noStrike" cap="none">
                <a:solidFill>
                  <a:srgbClr val="000000"/>
                </a:solidFill>
                <a:latin typeface="Helvetica Neue"/>
                <a:ea typeface="Helvetica Neue"/>
                <a:cs typeface="Helvetica Neue"/>
                <a:sym typeface="Helvetica Neue"/>
              </a:rPr>
              <a:t> como no denota un grado de importancia menor, las actividades dictadas son tan sólo las mínimas necesarias para la replicabilidad del programa de información. </a:t>
            </a:r>
            <a:endParaRPr/>
          </a:p>
          <a:p>
            <a:pPr marL="0" marR="0" lvl="0" indent="0" algn="l" rtl="0">
              <a:lnSpc>
                <a:spcPct val="150000"/>
              </a:lnSpc>
              <a:spcBef>
                <a:spcPts val="0"/>
              </a:spcBef>
              <a:spcAft>
                <a:spcPts val="0"/>
              </a:spcAft>
              <a:buClr>
                <a:srgbClr val="000000"/>
              </a:buClr>
              <a:buSzPts val="2400"/>
              <a:buFont typeface="Helvetica Neue"/>
              <a:buNone/>
            </a:pPr>
            <a:endParaRPr sz="2400" b="0" i="0" u="none" strike="noStrike" cap="none">
              <a:solidFill>
                <a:srgbClr val="000000"/>
              </a:solidFill>
              <a:latin typeface="Helvetica Neue"/>
              <a:ea typeface="Helvetica Neue"/>
              <a:cs typeface="Helvetica Neue"/>
              <a:sym typeface="Helvetica Neue"/>
            </a:endParaRPr>
          </a:p>
        </p:txBody>
      </p:sp>
      <p:sp>
        <p:nvSpPr>
          <p:cNvPr id="238" name="Google Shape;238;p22"/>
          <p:cNvSpPr/>
          <p:nvPr/>
        </p:nvSpPr>
        <p:spPr>
          <a:xfrm>
            <a:off x="825652" y="729560"/>
            <a:ext cx="22238780" cy="14465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2F58"/>
              </a:buClr>
              <a:buSzPts val="4400"/>
              <a:buFont typeface="Helvetica Neue"/>
              <a:buNone/>
            </a:pPr>
            <a:r>
              <a:rPr lang="es-MX" sz="4400" b="1" i="0" u="none" strike="noStrike" cap="none">
                <a:solidFill>
                  <a:srgbClr val="002F58"/>
                </a:solidFill>
                <a:latin typeface="Helvetica Neue"/>
                <a:ea typeface="Helvetica Neue"/>
                <a:cs typeface="Helvetica Neue"/>
                <a:sym typeface="Helvetica Neue"/>
              </a:rPr>
              <a:t>Conocimiento </a:t>
            </a:r>
            <a:r>
              <a:rPr lang="es-MX" sz="4400" b="1" i="0" u="sng" strike="noStrike" cap="none">
                <a:solidFill>
                  <a:srgbClr val="002F58"/>
                </a:solidFill>
                <a:latin typeface="Helvetica Neue"/>
                <a:ea typeface="Helvetica Neue"/>
                <a:cs typeface="Helvetica Neue"/>
                <a:sym typeface="Helvetica Neue"/>
              </a:rPr>
              <a:t>segmentado</a:t>
            </a:r>
            <a:r>
              <a:rPr lang="es-MX" sz="4400" b="1" i="0" u="none" strike="noStrike" cap="none">
                <a:solidFill>
                  <a:srgbClr val="002F58"/>
                </a:solidFill>
                <a:latin typeface="Helvetica Neue"/>
                <a:ea typeface="Helvetica Neue"/>
                <a:cs typeface="Helvetica Neue"/>
                <a:sym typeface="Helvetica Neue"/>
              </a:rPr>
              <a:t> de acuerdo al grado de responsabilidad de la NMPEG. </a:t>
            </a:r>
            <a:endParaRPr/>
          </a:p>
          <a:p>
            <a:pPr marL="0" marR="0" lvl="0" indent="0" algn="ctr" rtl="0">
              <a:lnSpc>
                <a:spcPct val="100000"/>
              </a:lnSpc>
              <a:spcBef>
                <a:spcPts val="0"/>
              </a:spcBef>
              <a:spcAft>
                <a:spcPts val="0"/>
              </a:spcAft>
              <a:buClr>
                <a:srgbClr val="002F58"/>
              </a:buClr>
              <a:buSzPts val="4400"/>
              <a:buFont typeface="Helvetica Neue"/>
              <a:buNone/>
            </a:pPr>
            <a:r>
              <a:rPr lang="es-MX" sz="4400" b="1" i="0" u="none" strike="noStrike" cap="none">
                <a:solidFill>
                  <a:srgbClr val="002F58"/>
                </a:solidFill>
                <a:latin typeface="Helvetica Neue"/>
                <a:ea typeface="Helvetica Neue"/>
                <a:cs typeface="Helvetica Neue"/>
                <a:sym typeface="Helvetica Neue"/>
              </a:rPr>
              <a:t> </a:t>
            </a:r>
            <a:endParaRPr sz="4000" b="0" i="0" u="none" strike="noStrike" cap="none">
              <a:solidFill>
                <a:srgbClr val="000000"/>
              </a:solidFill>
              <a:latin typeface="Helvetica Neue"/>
              <a:ea typeface="Helvetica Neue"/>
              <a:cs typeface="Helvetica Neue"/>
              <a:sym typeface="Helvetica Neue"/>
            </a:endParaRPr>
          </a:p>
        </p:txBody>
      </p:sp>
      <p:sp>
        <p:nvSpPr>
          <p:cNvPr id="239" name="Google Shape;239;p22"/>
          <p:cNvSpPr/>
          <p:nvPr/>
        </p:nvSpPr>
        <p:spPr>
          <a:xfrm>
            <a:off x="16844211" y="133027"/>
            <a:ext cx="7556925" cy="615553"/>
          </a:xfrm>
          <a:prstGeom prst="rect">
            <a:avLst/>
          </a:prstGeom>
          <a:solidFill>
            <a:srgbClr val="F91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4000"/>
              <a:buFont typeface="Helvetica Neue"/>
              <a:buNone/>
            </a:pPr>
            <a:r>
              <a:rPr lang="es-MX" sz="4000" b="1" i="0" u="none" strike="noStrike" cap="none">
                <a:solidFill>
                  <a:schemeClr val="lt1"/>
                </a:solidFill>
                <a:latin typeface="Helvetica Neue"/>
                <a:ea typeface="Helvetica Neue"/>
                <a:cs typeface="Helvetica Neue"/>
                <a:sym typeface="Helvetica Neue"/>
              </a:rPr>
              <a:t>Llamado a la acción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3"/>
          <p:cNvSpPr/>
          <p:nvPr/>
        </p:nvSpPr>
        <p:spPr>
          <a:xfrm>
            <a:off x="0" y="2306738"/>
            <a:ext cx="24384001" cy="763032"/>
          </a:xfrm>
          <a:prstGeom prst="rect">
            <a:avLst/>
          </a:prstGeom>
          <a:solidFill>
            <a:srgbClr val="BABABA"/>
          </a:solidFill>
          <a:ln w="25400" cap="flat" cmpd="sng">
            <a:solidFill>
              <a:srgbClr val="BABABA"/>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000"/>
              <a:buFont typeface="Helvetica Neue"/>
              <a:buNone/>
            </a:pPr>
            <a:endParaRPr sz="3000" b="0" i="0" u="none" strike="noStrike" cap="none">
              <a:solidFill>
                <a:srgbClr val="000000"/>
              </a:solidFill>
              <a:latin typeface="Helvetica Neue"/>
              <a:ea typeface="Helvetica Neue"/>
              <a:cs typeface="Helvetica Neue"/>
              <a:sym typeface="Helvetica Neue"/>
            </a:endParaRPr>
          </a:p>
        </p:txBody>
      </p:sp>
      <p:sp>
        <p:nvSpPr>
          <p:cNvPr id="245" name="Google Shape;245;p23"/>
          <p:cNvSpPr txBox="1"/>
          <p:nvPr/>
        </p:nvSpPr>
        <p:spPr>
          <a:xfrm>
            <a:off x="1066016" y="2260344"/>
            <a:ext cx="22824068" cy="8905002"/>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2F58"/>
              </a:buClr>
              <a:buSzPts val="3600"/>
              <a:buFont typeface="Helvetica Neue"/>
              <a:buNone/>
            </a:pPr>
            <a:r>
              <a:rPr lang="es-MX" sz="3600" b="1" i="0" u="none" strike="noStrike" cap="none" dirty="0">
                <a:solidFill>
                  <a:srgbClr val="002F58"/>
                </a:solidFill>
                <a:latin typeface="Helvetica Neue"/>
                <a:ea typeface="Helvetica Neue"/>
                <a:cs typeface="Helvetica Neue"/>
                <a:sym typeface="Helvetica Neue"/>
              </a:rPr>
              <a:t>Talleres de capacitación</a:t>
            </a:r>
            <a:endParaRPr dirty="0"/>
          </a:p>
          <a:p>
            <a:pPr marL="0" marR="0" lvl="0" indent="0" algn="l" rtl="0">
              <a:lnSpc>
                <a:spcPct val="100000"/>
              </a:lnSpc>
              <a:spcBef>
                <a:spcPts val="0"/>
              </a:spcBef>
              <a:spcAft>
                <a:spcPts val="0"/>
              </a:spcAft>
              <a:buClr>
                <a:srgbClr val="000000"/>
              </a:buClr>
              <a:buSzPts val="3600"/>
              <a:buFont typeface="Helvetica Neue"/>
              <a:buNone/>
            </a:pPr>
            <a:endParaRPr sz="3600" b="1" i="0" u="none" strike="noStrike" cap="none" dirty="0">
              <a:solidFill>
                <a:srgbClr val="002F58"/>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2F58"/>
              </a:buClr>
              <a:buSzPts val="3600"/>
              <a:buFont typeface="Helvetica Neue"/>
              <a:buNone/>
            </a:pPr>
            <a:r>
              <a:rPr lang="es-MX" sz="3600" b="1" i="0" u="none" strike="noStrike" cap="none" dirty="0">
                <a:solidFill>
                  <a:srgbClr val="002F58"/>
                </a:solidFill>
                <a:latin typeface="Helvetica Neue"/>
                <a:ea typeface="Helvetica Neue"/>
                <a:cs typeface="Helvetica Neue"/>
                <a:sym typeface="Helvetica Neue"/>
              </a:rPr>
              <a:t>Población: </a:t>
            </a:r>
            <a:r>
              <a:rPr lang="es-MX" sz="3200" b="1" i="0" u="none" strike="noStrike" cap="none" dirty="0">
                <a:solidFill>
                  <a:srgbClr val="002F58"/>
                </a:solidFill>
                <a:latin typeface="Helvetica Neue"/>
                <a:ea typeface="Helvetica Neue"/>
                <a:cs typeface="Helvetica Neue"/>
                <a:sym typeface="Helvetica Neue"/>
              </a:rPr>
              <a:t>Responsables de Proceso y Responsables de Fase</a:t>
            </a:r>
            <a:endParaRPr dirty="0"/>
          </a:p>
          <a:p>
            <a:pPr marL="0" marR="0" lvl="0" indent="0" algn="l" rtl="0">
              <a:lnSpc>
                <a:spcPct val="100000"/>
              </a:lnSpc>
              <a:spcBef>
                <a:spcPts val="0"/>
              </a:spcBef>
              <a:spcAft>
                <a:spcPts val="0"/>
              </a:spcAft>
              <a:buClr>
                <a:srgbClr val="000000"/>
              </a:buClr>
              <a:buSzPts val="3600"/>
              <a:buFont typeface="Helvetica Neue"/>
              <a:buNone/>
            </a:pPr>
            <a:endParaRPr sz="3600" b="1" i="0" u="none" strike="noStrike" cap="none" dirty="0">
              <a:solidFill>
                <a:srgbClr val="002F58"/>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2F58"/>
              </a:buClr>
              <a:buSzPts val="3600"/>
              <a:buFont typeface="Helvetica Neue"/>
              <a:buNone/>
            </a:pPr>
            <a:r>
              <a:rPr lang="es-MX" sz="3600" b="1" i="0" u="none" strike="noStrike" cap="none" dirty="0">
                <a:solidFill>
                  <a:srgbClr val="002F58"/>
                </a:solidFill>
                <a:latin typeface="Helvetica Neue"/>
                <a:ea typeface="Helvetica Neue"/>
                <a:cs typeface="Helvetica Neue"/>
                <a:sym typeface="Helvetica Neue"/>
              </a:rPr>
              <a:t>Objetivo: </a:t>
            </a:r>
            <a:r>
              <a:rPr lang="es-MX" sz="3200" b="1" i="0" u="none" strike="noStrike" cap="none" dirty="0">
                <a:solidFill>
                  <a:srgbClr val="002F58"/>
                </a:solidFill>
                <a:latin typeface="Helvetica Neue"/>
                <a:ea typeface="Helvetica Neue"/>
                <a:cs typeface="Helvetica Neue"/>
                <a:sym typeface="Helvetica Neue"/>
              </a:rPr>
              <a:t>Conocimiento exhaustivo de la NMPEG</a:t>
            </a:r>
            <a:endParaRPr sz="3200" b="0" i="0" u="none" strike="noStrike" cap="none" dirty="0">
              <a:solidFill>
                <a:srgbClr val="002F58"/>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3200"/>
              <a:buFont typeface="Helvetica Neue"/>
              <a:buNone/>
            </a:pPr>
            <a:endParaRPr sz="3200" b="0" i="0" u="none" strike="noStrike" cap="none" dirty="0">
              <a:solidFill>
                <a:srgbClr val="002F58"/>
              </a:solidFill>
              <a:latin typeface="Helvetica Neue"/>
              <a:ea typeface="Helvetica Neue"/>
              <a:cs typeface="Helvetica Neue"/>
              <a:sym typeface="Helvetica Neue"/>
            </a:endParaRPr>
          </a:p>
          <a:p>
            <a:pPr marL="0" marR="0" lvl="0" indent="0" algn="l" rtl="0">
              <a:lnSpc>
                <a:spcPct val="150000"/>
              </a:lnSpc>
              <a:spcBef>
                <a:spcPts val="0"/>
              </a:spcBef>
              <a:spcAft>
                <a:spcPts val="0"/>
              </a:spcAft>
              <a:buClr>
                <a:srgbClr val="000000"/>
              </a:buClr>
              <a:buSzPts val="3000"/>
              <a:buFont typeface="Helvetica Neue"/>
              <a:buNone/>
            </a:pPr>
            <a:r>
              <a:rPr lang="es-MX" sz="3000" b="1" i="0" u="none" strike="noStrike" cap="none" dirty="0">
                <a:solidFill>
                  <a:srgbClr val="000000"/>
                </a:solidFill>
                <a:latin typeface="Helvetica Neue"/>
                <a:ea typeface="Helvetica Neue"/>
                <a:cs typeface="Helvetica Neue"/>
                <a:sym typeface="Helvetica Neue"/>
              </a:rPr>
              <a:t>Estrategia:</a:t>
            </a:r>
            <a:endParaRPr dirty="0"/>
          </a:p>
          <a:p>
            <a:pPr marL="0" marR="0" lvl="0" indent="0" algn="l" rtl="0">
              <a:lnSpc>
                <a:spcPct val="150000"/>
              </a:lnSpc>
              <a:spcBef>
                <a:spcPts val="0"/>
              </a:spcBef>
              <a:spcAft>
                <a:spcPts val="0"/>
              </a:spcAft>
              <a:buClr>
                <a:srgbClr val="000000"/>
              </a:buClr>
              <a:buSzPts val="3000"/>
              <a:buFont typeface="Helvetica Neue"/>
              <a:buNone/>
            </a:pPr>
            <a:r>
              <a:rPr lang="es-MX" sz="3000" b="0" i="0" u="none" strike="noStrike" cap="none" dirty="0">
                <a:solidFill>
                  <a:srgbClr val="000000"/>
                </a:solidFill>
                <a:latin typeface="Helvetica Neue"/>
                <a:ea typeface="Helvetica Neue"/>
                <a:cs typeface="Helvetica Neue"/>
                <a:sym typeface="Helvetica Neue"/>
              </a:rPr>
              <a:t>Talleres de 2-3 días en el centro de capacitación. </a:t>
            </a:r>
            <a:endParaRPr dirty="0"/>
          </a:p>
          <a:p>
            <a:pPr marL="0" marR="0" lvl="0" indent="0" algn="l" rtl="0">
              <a:lnSpc>
                <a:spcPct val="150000"/>
              </a:lnSpc>
              <a:spcBef>
                <a:spcPts val="0"/>
              </a:spcBef>
              <a:spcAft>
                <a:spcPts val="0"/>
              </a:spcAft>
              <a:buClr>
                <a:srgbClr val="000000"/>
              </a:buClr>
              <a:buSzPts val="3000"/>
              <a:buFont typeface="Helvetica Neue"/>
              <a:buNone/>
            </a:pPr>
            <a:r>
              <a:rPr lang="es-MX" sz="3000" b="1" i="0" u="none" strike="noStrike" cap="none" dirty="0">
                <a:solidFill>
                  <a:srgbClr val="000000"/>
                </a:solidFill>
                <a:latin typeface="Helvetica Neue"/>
                <a:ea typeface="Helvetica Neue"/>
                <a:cs typeface="Helvetica Neue"/>
                <a:sym typeface="Helvetica Neue"/>
              </a:rPr>
              <a:t>Contenido:</a:t>
            </a:r>
            <a:endParaRPr dirty="0"/>
          </a:p>
          <a:p>
            <a:pPr marL="457200" marR="0" lvl="0" indent="-457200" algn="l" rtl="0">
              <a:lnSpc>
                <a:spcPct val="150000"/>
              </a:lnSpc>
              <a:spcBef>
                <a:spcPts val="0"/>
              </a:spcBef>
              <a:spcAft>
                <a:spcPts val="0"/>
              </a:spcAft>
              <a:buClr>
                <a:srgbClr val="000000"/>
              </a:buClr>
              <a:buSzPts val="3000"/>
              <a:buFont typeface="Arial"/>
              <a:buChar char="•"/>
            </a:pPr>
            <a:r>
              <a:rPr lang="es-MX" sz="3000" b="0" i="0" u="none" strike="noStrike" cap="none" dirty="0">
                <a:solidFill>
                  <a:srgbClr val="000000"/>
                </a:solidFill>
                <a:latin typeface="Helvetica Neue"/>
                <a:ea typeface="Helvetica Neue"/>
                <a:cs typeface="Helvetica Neue"/>
                <a:sym typeface="Helvetica Neue"/>
              </a:rPr>
              <a:t>Mapeo de sus actividades </a:t>
            </a:r>
            <a:r>
              <a:rPr lang="es-MX" sz="3000" b="0" i="0" u="sng" strike="noStrike" cap="none" dirty="0">
                <a:solidFill>
                  <a:srgbClr val="000000"/>
                </a:solidFill>
                <a:latin typeface="Helvetica Neue"/>
                <a:ea typeface="Helvetica Neue"/>
                <a:cs typeface="Helvetica Neue"/>
                <a:sym typeface="Helvetica Neue"/>
              </a:rPr>
              <a:t>actuales</a:t>
            </a:r>
            <a:endParaRPr dirty="0"/>
          </a:p>
          <a:p>
            <a:pPr marL="457200" marR="0" lvl="0" indent="-457200" algn="l" rtl="0">
              <a:lnSpc>
                <a:spcPct val="150000"/>
              </a:lnSpc>
              <a:spcBef>
                <a:spcPts val="0"/>
              </a:spcBef>
              <a:spcAft>
                <a:spcPts val="0"/>
              </a:spcAft>
              <a:buClr>
                <a:srgbClr val="000000"/>
              </a:buClr>
              <a:buSzPts val="3000"/>
              <a:buFont typeface="Arial"/>
              <a:buChar char="•"/>
            </a:pPr>
            <a:r>
              <a:rPr lang="es-MX" sz="3000" b="0" i="0" u="none" strike="noStrike" cap="none" dirty="0">
                <a:solidFill>
                  <a:srgbClr val="000000"/>
                </a:solidFill>
                <a:latin typeface="Helvetica Neue"/>
                <a:ea typeface="Helvetica Neue"/>
                <a:cs typeface="Helvetica Neue"/>
                <a:sym typeface="Helvetica Neue"/>
              </a:rPr>
              <a:t>Acomodo de actividades de acuerdo al MPEG</a:t>
            </a:r>
            <a:endParaRPr dirty="0"/>
          </a:p>
          <a:p>
            <a:pPr marL="457200" marR="0" lvl="0" indent="-457200" algn="l" rtl="0">
              <a:lnSpc>
                <a:spcPct val="150000"/>
              </a:lnSpc>
              <a:spcBef>
                <a:spcPts val="0"/>
              </a:spcBef>
              <a:spcAft>
                <a:spcPts val="0"/>
              </a:spcAft>
              <a:buClr>
                <a:srgbClr val="000000"/>
              </a:buClr>
              <a:buSzPts val="3000"/>
              <a:buFont typeface="Arial"/>
              <a:buChar char="•"/>
            </a:pPr>
            <a:r>
              <a:rPr lang="es-MX" sz="3000" b="0" i="0" u="none" strike="noStrike" cap="none" dirty="0">
                <a:solidFill>
                  <a:srgbClr val="000000"/>
                </a:solidFill>
                <a:latin typeface="Helvetica Neue"/>
                <a:ea typeface="Helvetica Neue"/>
                <a:cs typeface="Helvetica Neue"/>
                <a:sym typeface="Helvetica Neue"/>
              </a:rPr>
              <a:t>Revisión del listado de evidencias y generación de las mismas. Se hará explícito que su generación deberás ser a su: “Leal saber y entender”</a:t>
            </a:r>
            <a:endParaRPr dirty="0"/>
          </a:p>
          <a:p>
            <a:pPr marL="457200" marR="0" lvl="0" indent="-457200" algn="l" rtl="0">
              <a:lnSpc>
                <a:spcPct val="150000"/>
              </a:lnSpc>
              <a:spcBef>
                <a:spcPts val="0"/>
              </a:spcBef>
              <a:spcAft>
                <a:spcPts val="0"/>
              </a:spcAft>
              <a:buClr>
                <a:srgbClr val="000000"/>
              </a:buClr>
              <a:buSzPts val="3000"/>
              <a:buFont typeface="Arial"/>
              <a:buChar char="•"/>
            </a:pPr>
            <a:r>
              <a:rPr lang="es-MX" sz="3000" b="0" i="0" u="none" strike="noStrike" cap="none" dirty="0">
                <a:solidFill>
                  <a:srgbClr val="000000"/>
                </a:solidFill>
                <a:latin typeface="Helvetica Neue"/>
                <a:ea typeface="Helvetica Neue"/>
                <a:cs typeface="Helvetica Neue"/>
                <a:sym typeface="Helvetica Neue"/>
              </a:rPr>
              <a:t>Estrategias de liderazgo para impulsar a sus equipos en la alineación de manuales acorde a esta normatividad</a:t>
            </a:r>
            <a:endParaRPr dirty="0"/>
          </a:p>
        </p:txBody>
      </p:sp>
      <p:sp>
        <p:nvSpPr>
          <p:cNvPr id="246" name="Google Shape;246;p23"/>
          <p:cNvSpPr/>
          <p:nvPr/>
        </p:nvSpPr>
        <p:spPr>
          <a:xfrm>
            <a:off x="825652" y="1088787"/>
            <a:ext cx="22238780" cy="14465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2F58"/>
              </a:buClr>
              <a:buSzPts val="4400"/>
              <a:buFont typeface="Helvetica Neue"/>
              <a:buNone/>
            </a:pPr>
            <a:r>
              <a:rPr lang="es-MX" sz="4400" b="1" i="0" u="none" strike="noStrike" cap="none">
                <a:solidFill>
                  <a:srgbClr val="002F58"/>
                </a:solidFill>
                <a:latin typeface="Helvetica Neue"/>
                <a:ea typeface="Helvetica Neue"/>
                <a:cs typeface="Helvetica Neue"/>
                <a:sym typeface="Helvetica Neue"/>
              </a:rPr>
              <a:t>Conocimiento </a:t>
            </a:r>
            <a:r>
              <a:rPr lang="es-MX" sz="4400" b="1" i="0" u="sng" strike="noStrike" cap="none">
                <a:solidFill>
                  <a:srgbClr val="002F58"/>
                </a:solidFill>
                <a:latin typeface="Helvetica Neue"/>
                <a:ea typeface="Helvetica Neue"/>
                <a:cs typeface="Helvetica Neue"/>
                <a:sym typeface="Helvetica Neue"/>
              </a:rPr>
              <a:t>segmentado</a:t>
            </a:r>
            <a:r>
              <a:rPr lang="es-MX" sz="4400" b="1" i="0" u="none" strike="noStrike" cap="none">
                <a:solidFill>
                  <a:srgbClr val="002F58"/>
                </a:solidFill>
                <a:latin typeface="Helvetica Neue"/>
                <a:ea typeface="Helvetica Neue"/>
                <a:cs typeface="Helvetica Neue"/>
                <a:sym typeface="Helvetica Neue"/>
              </a:rPr>
              <a:t> de acuerdo al grado de responsabilidad de la NMPEG. </a:t>
            </a:r>
            <a:endParaRPr/>
          </a:p>
          <a:p>
            <a:pPr marL="0" marR="0" lvl="0" indent="0" algn="ctr" rtl="0">
              <a:lnSpc>
                <a:spcPct val="100000"/>
              </a:lnSpc>
              <a:spcBef>
                <a:spcPts val="0"/>
              </a:spcBef>
              <a:spcAft>
                <a:spcPts val="0"/>
              </a:spcAft>
              <a:buClr>
                <a:srgbClr val="002F58"/>
              </a:buClr>
              <a:buSzPts val="4400"/>
              <a:buFont typeface="Helvetica Neue"/>
              <a:buNone/>
            </a:pPr>
            <a:r>
              <a:rPr lang="es-MX" sz="4400" b="1" i="0" u="none" strike="noStrike" cap="none">
                <a:solidFill>
                  <a:srgbClr val="002F58"/>
                </a:solidFill>
                <a:latin typeface="Helvetica Neue"/>
                <a:ea typeface="Helvetica Neue"/>
                <a:cs typeface="Helvetica Neue"/>
                <a:sym typeface="Helvetica Neue"/>
              </a:rPr>
              <a:t> </a:t>
            </a:r>
            <a:endParaRPr sz="4000" b="0" i="0" u="none" strike="noStrike" cap="none">
              <a:solidFill>
                <a:srgbClr val="000000"/>
              </a:solidFill>
              <a:latin typeface="Helvetica Neue"/>
              <a:ea typeface="Helvetica Neue"/>
              <a:cs typeface="Helvetica Neue"/>
              <a:sym typeface="Helvetica Neue"/>
            </a:endParaRPr>
          </a:p>
        </p:txBody>
      </p:sp>
      <p:sp>
        <p:nvSpPr>
          <p:cNvPr id="247" name="Google Shape;247;p23"/>
          <p:cNvSpPr/>
          <p:nvPr/>
        </p:nvSpPr>
        <p:spPr>
          <a:xfrm>
            <a:off x="16844211" y="133027"/>
            <a:ext cx="7556925" cy="615553"/>
          </a:xfrm>
          <a:prstGeom prst="rect">
            <a:avLst/>
          </a:prstGeom>
          <a:solidFill>
            <a:srgbClr val="F91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4000"/>
              <a:buFont typeface="Helvetica Neue"/>
              <a:buNone/>
            </a:pPr>
            <a:r>
              <a:rPr lang="es-MX" sz="4000" b="1" i="0" u="none" strike="noStrike" cap="none">
                <a:solidFill>
                  <a:schemeClr val="lt1"/>
                </a:solidFill>
                <a:latin typeface="Helvetica Neue"/>
                <a:ea typeface="Helvetica Neue"/>
                <a:cs typeface="Helvetica Neue"/>
                <a:sym typeface="Helvetica Neue"/>
              </a:rPr>
              <a:t>Llamado a la acción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4"/>
          <p:cNvSpPr txBox="1">
            <a:spLocks noGrp="1"/>
          </p:cNvSpPr>
          <p:nvPr>
            <p:ph type="title"/>
          </p:nvPr>
        </p:nvSpPr>
        <p:spPr>
          <a:xfrm>
            <a:off x="9870168" y="9407675"/>
            <a:ext cx="12834257" cy="2286002"/>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0"/>
              </a:spcAft>
              <a:buClr>
                <a:srgbClr val="092F57"/>
              </a:buClr>
              <a:buSzPts val="8640"/>
              <a:buFont typeface="Arial"/>
              <a:buNone/>
            </a:pPr>
            <a:r>
              <a:rPr lang="es-MX" sz="8640"/>
              <a:t>Sistema de evidencias</a:t>
            </a:r>
            <a:br>
              <a:rPr lang="es-MX" sz="8640"/>
            </a:br>
            <a:r>
              <a:rPr lang="es-MX" sz="8640"/>
              <a:t>PTracking</a:t>
            </a:r>
            <a:endParaRPr sz="8640" u="sng"/>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Google Shape;32;p7"/>
          <p:cNvSpPr txBox="1">
            <a:spLocks noGrp="1"/>
          </p:cNvSpPr>
          <p:nvPr>
            <p:ph type="body" idx="1"/>
          </p:nvPr>
        </p:nvSpPr>
        <p:spPr>
          <a:xfrm>
            <a:off x="1436915" y="2514600"/>
            <a:ext cx="21267510" cy="9081847"/>
          </a:xfrm>
          <a:prstGeom prst="rect">
            <a:avLst/>
          </a:prstGeom>
          <a:noFill/>
          <a:ln>
            <a:noFill/>
          </a:ln>
        </p:spPr>
        <p:txBody>
          <a:bodyPr spcFirstLastPara="1" wrap="square" lIns="45700" tIns="45700" rIns="45700" bIns="45700" anchor="t" anchorCtr="0">
            <a:noAutofit/>
          </a:bodyPr>
          <a:lstStyle/>
          <a:p>
            <a:pPr marL="1598000" lvl="0" indent="-1143000" algn="l" rtl="0">
              <a:lnSpc>
                <a:spcPct val="150000"/>
              </a:lnSpc>
              <a:spcBef>
                <a:spcPts val="0"/>
              </a:spcBef>
              <a:spcAft>
                <a:spcPts val="0"/>
              </a:spcAft>
              <a:buSzPts val="9000"/>
              <a:buFont typeface="Helvetica Neue"/>
              <a:buAutoNum type="arabicPeriod"/>
            </a:pPr>
            <a:r>
              <a:rPr lang="es-MX" sz="7200"/>
              <a:t>Contexto</a:t>
            </a:r>
            <a:endParaRPr/>
          </a:p>
          <a:p>
            <a:pPr marL="1598000" lvl="0" indent="-1143000" algn="l" rtl="0">
              <a:lnSpc>
                <a:spcPct val="150000"/>
              </a:lnSpc>
              <a:spcBef>
                <a:spcPts val="0"/>
              </a:spcBef>
              <a:spcAft>
                <a:spcPts val="0"/>
              </a:spcAft>
              <a:buSzPts val="9000"/>
              <a:buFont typeface="Helvetica Neue"/>
              <a:buAutoNum type="arabicPeriod"/>
            </a:pPr>
            <a:r>
              <a:rPr lang="es-MX" sz="7200"/>
              <a:t>Comunicación interna: Hallazgos y plan de acción </a:t>
            </a:r>
            <a:endParaRPr/>
          </a:p>
          <a:p>
            <a:pPr marL="1598000" lvl="0" indent="-1143000" algn="l" rtl="0">
              <a:lnSpc>
                <a:spcPct val="150000"/>
              </a:lnSpc>
              <a:spcBef>
                <a:spcPts val="0"/>
              </a:spcBef>
              <a:spcAft>
                <a:spcPts val="0"/>
              </a:spcAft>
              <a:buSzPts val="9000"/>
              <a:buFont typeface="Helvetica Neue"/>
              <a:buAutoNum type="arabicPeriod"/>
            </a:pPr>
            <a:r>
              <a:rPr lang="es-MX" sz="7200"/>
              <a:t>Capacitación: Hallazgos y plan de acción </a:t>
            </a:r>
            <a:endParaRPr/>
          </a:p>
          <a:p>
            <a:pPr marL="1598000" lvl="0" indent="-1143000" algn="l" rtl="0">
              <a:lnSpc>
                <a:spcPct val="150000"/>
              </a:lnSpc>
              <a:spcBef>
                <a:spcPts val="0"/>
              </a:spcBef>
              <a:spcAft>
                <a:spcPts val="0"/>
              </a:spcAft>
              <a:buSzPts val="9000"/>
              <a:buFont typeface="Helvetica Neue"/>
              <a:buAutoNum type="arabicPeriod"/>
            </a:pPr>
            <a:r>
              <a:rPr lang="es-MX" sz="7200"/>
              <a:t>Sistema de evidencias </a:t>
            </a:r>
            <a:endParaRPr/>
          </a:p>
        </p:txBody>
      </p:sp>
      <p:sp>
        <p:nvSpPr>
          <p:cNvPr id="33" name="Google Shape;33;p7"/>
          <p:cNvSpPr txBox="1">
            <a:spLocks noGrp="1"/>
          </p:cNvSpPr>
          <p:nvPr>
            <p:ph type="body" idx="2"/>
          </p:nvPr>
        </p:nvSpPr>
        <p:spPr>
          <a:xfrm>
            <a:off x="1436914" y="365124"/>
            <a:ext cx="21267510" cy="1683208"/>
          </a:xfrm>
          <a:prstGeom prst="rect">
            <a:avLst/>
          </a:prstGeom>
          <a:noFill/>
          <a:ln>
            <a:noFill/>
          </a:ln>
        </p:spPr>
        <p:txBody>
          <a:bodyPr spcFirstLastPara="1" wrap="square" lIns="45700" tIns="45700" rIns="45700" bIns="45700" anchor="t" anchorCtr="0">
            <a:noAutofit/>
          </a:bodyPr>
          <a:lstStyle/>
          <a:p>
            <a:pPr marL="0" lvl="0" indent="0" algn="ctr" rtl="0">
              <a:lnSpc>
                <a:spcPct val="100000"/>
              </a:lnSpc>
              <a:spcBef>
                <a:spcPts val="0"/>
              </a:spcBef>
              <a:spcAft>
                <a:spcPts val="0"/>
              </a:spcAft>
              <a:buClr>
                <a:srgbClr val="002F58"/>
              </a:buClr>
              <a:buSzPts val="9000"/>
              <a:buFont typeface="Arial"/>
              <a:buNone/>
            </a:pPr>
            <a:r>
              <a:rPr lang="es-MX"/>
              <a:t>Índice</a:t>
            </a:r>
            <a:endParaRPr/>
          </a:p>
        </p:txBody>
      </p:sp>
      <p:sp>
        <p:nvSpPr>
          <p:cNvPr id="34" name="Google Shape;34;p7"/>
          <p:cNvSpPr txBox="1">
            <a:spLocks noGrp="1"/>
          </p:cNvSpPr>
          <p:nvPr>
            <p:ph type="body" idx="3"/>
          </p:nvPr>
        </p:nvSpPr>
        <p:spPr>
          <a:xfrm>
            <a:off x="6955970" y="12466122"/>
            <a:ext cx="16949060" cy="942812"/>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0"/>
              </a:spcAft>
              <a:buClr>
                <a:srgbClr val="092F57"/>
              </a:buClr>
              <a:buSzPts val="6000"/>
              <a:buFont typeface="Arial"/>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5"/>
          <p:cNvSpPr txBox="1">
            <a:spLocks noGrp="1"/>
          </p:cNvSpPr>
          <p:nvPr>
            <p:ph type="body" idx="3"/>
          </p:nvPr>
        </p:nvSpPr>
        <p:spPr>
          <a:xfrm>
            <a:off x="6955970" y="12466122"/>
            <a:ext cx="16949060" cy="942812"/>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0"/>
              </a:spcAft>
              <a:buClr>
                <a:srgbClr val="092F57"/>
              </a:buClr>
              <a:buSzPts val="6000"/>
              <a:buFont typeface="Arial"/>
              <a:buNone/>
            </a:pPr>
            <a:endParaRPr/>
          </a:p>
        </p:txBody>
      </p:sp>
      <p:sp>
        <p:nvSpPr>
          <p:cNvPr id="258" name="Google Shape;258;p25"/>
          <p:cNvSpPr txBox="1"/>
          <p:nvPr/>
        </p:nvSpPr>
        <p:spPr>
          <a:xfrm>
            <a:off x="789628" y="436641"/>
            <a:ext cx="15604258" cy="1025922"/>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6000"/>
              <a:buFont typeface="Helvetica Neue"/>
              <a:buNone/>
            </a:pPr>
            <a:r>
              <a:rPr lang="es-MX" sz="6000" b="1" i="0" u="none" strike="noStrike" cap="none">
                <a:solidFill>
                  <a:srgbClr val="000000"/>
                </a:solidFill>
                <a:latin typeface="Helvetica Neue"/>
                <a:ea typeface="Helvetica Neue"/>
                <a:cs typeface="Helvetica Neue"/>
                <a:sym typeface="Helvetica Neue"/>
              </a:rPr>
              <a:t>PTracking Carga de evidencias</a:t>
            </a:r>
            <a:endParaRPr/>
          </a:p>
        </p:txBody>
      </p:sp>
      <p:sp>
        <p:nvSpPr>
          <p:cNvPr id="259" name="Google Shape;259;p25"/>
          <p:cNvSpPr txBox="1"/>
          <p:nvPr/>
        </p:nvSpPr>
        <p:spPr>
          <a:xfrm>
            <a:off x="900396" y="4948863"/>
            <a:ext cx="6194400" cy="7874100"/>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4000"/>
              <a:buFont typeface="Helvetica Neue"/>
              <a:buNone/>
            </a:pPr>
            <a:r>
              <a:rPr lang="es-MX" sz="4000" b="1" i="0" u="none" strike="noStrike" cap="none">
                <a:solidFill>
                  <a:srgbClr val="000000"/>
                </a:solidFill>
                <a:latin typeface="Helvetica Neue"/>
                <a:ea typeface="Helvetica Neue"/>
                <a:cs typeface="Helvetica Neue"/>
                <a:sym typeface="Helvetica Neue"/>
              </a:rPr>
              <a:t>Titular de la Unidad Administrativa</a:t>
            </a:r>
            <a:endParaRPr/>
          </a:p>
          <a:p>
            <a:pPr marL="0" marR="0" lvl="0" indent="0" algn="l" rtl="0">
              <a:lnSpc>
                <a:spcPct val="100000"/>
              </a:lnSpc>
              <a:spcBef>
                <a:spcPts val="0"/>
              </a:spcBef>
              <a:spcAft>
                <a:spcPts val="0"/>
              </a:spcAft>
              <a:buClr>
                <a:srgbClr val="000000"/>
              </a:buClr>
              <a:buSzPts val="2500"/>
              <a:buFont typeface="Helvetica Neue"/>
              <a:buNone/>
            </a:pPr>
            <a:r>
              <a:rPr lang="es-MX" sz="2500" b="1" i="0" u="none" strike="noStrike" cap="none">
                <a:solidFill>
                  <a:srgbClr val="000000"/>
                </a:solidFill>
                <a:latin typeface="Helvetica Neue"/>
                <a:ea typeface="Helvetica Neue"/>
                <a:cs typeface="Helvetica Neue"/>
                <a:sym typeface="Helvetica Neue"/>
              </a:rPr>
              <a:t>Interfaz:</a:t>
            </a:r>
            <a:endParaRPr/>
          </a:p>
          <a:p>
            <a:pPr marL="685800" marR="0" lvl="0" indent="-685800" algn="l" rtl="0">
              <a:lnSpc>
                <a:spcPct val="100000"/>
              </a:lnSpc>
              <a:spcBef>
                <a:spcPts val="0"/>
              </a:spcBef>
              <a:spcAft>
                <a:spcPts val="0"/>
              </a:spcAft>
              <a:buClr>
                <a:srgbClr val="000000"/>
              </a:buClr>
              <a:buSzPts val="2500"/>
              <a:buFont typeface="Arial"/>
              <a:buChar char="•"/>
            </a:pPr>
            <a:r>
              <a:rPr lang="es-MX" sz="2500" b="0" i="0" u="none" strike="noStrike" cap="none">
                <a:solidFill>
                  <a:srgbClr val="000000"/>
                </a:solidFill>
                <a:latin typeface="Helvetica Neue"/>
                <a:ea typeface="Helvetica Neue"/>
                <a:cs typeface="Helvetica Neue"/>
                <a:sym typeface="Helvetica Neue"/>
              </a:rPr>
              <a:t>Visibilidad de programas de acuerdo a la lista proporcionada por la DGVSPI</a:t>
            </a:r>
            <a:endParaRPr/>
          </a:p>
          <a:p>
            <a:pPr marL="685800" marR="0" lvl="0" indent="-685800" algn="l" rtl="0">
              <a:lnSpc>
                <a:spcPct val="100000"/>
              </a:lnSpc>
              <a:spcBef>
                <a:spcPts val="0"/>
              </a:spcBef>
              <a:spcAft>
                <a:spcPts val="0"/>
              </a:spcAft>
              <a:buClr>
                <a:srgbClr val="000000"/>
              </a:buClr>
              <a:buSzPts val="2500"/>
              <a:buFont typeface="Arial"/>
              <a:buChar char="•"/>
            </a:pPr>
            <a:r>
              <a:rPr lang="es-MX" sz="2500" b="0" i="0" u="none" strike="noStrike" cap="none">
                <a:solidFill>
                  <a:srgbClr val="000000"/>
                </a:solidFill>
                <a:latin typeface="Helvetica Neue"/>
                <a:ea typeface="Helvetica Neue"/>
                <a:cs typeface="Helvetica Neue"/>
                <a:sym typeface="Helvetica Neue"/>
              </a:rPr>
              <a:t>Asignación de contraseña alterna</a:t>
            </a:r>
            <a:endParaRPr/>
          </a:p>
          <a:p>
            <a:pPr marL="685800" marR="0" lvl="0" indent="-685800" algn="l" rtl="0">
              <a:lnSpc>
                <a:spcPct val="100000"/>
              </a:lnSpc>
              <a:spcBef>
                <a:spcPts val="0"/>
              </a:spcBef>
              <a:spcAft>
                <a:spcPts val="0"/>
              </a:spcAft>
              <a:buClr>
                <a:srgbClr val="000000"/>
              </a:buClr>
              <a:buSzPts val="2500"/>
              <a:buFont typeface="Arial"/>
              <a:buChar char="•"/>
            </a:pPr>
            <a:r>
              <a:rPr lang="es-MX" sz="2500" b="0" i="0" u="none" strike="noStrike" cap="none">
                <a:solidFill>
                  <a:srgbClr val="000000"/>
                </a:solidFill>
                <a:latin typeface="Helvetica Neue"/>
                <a:ea typeface="Helvetica Neue"/>
                <a:cs typeface="Helvetica Neue"/>
                <a:sym typeface="Helvetica Neue"/>
              </a:rPr>
              <a:t>Tracking de avance de la carga de evidencias de cada programa de información (fase 2) </a:t>
            </a:r>
            <a:endParaRPr/>
          </a:p>
          <a:p>
            <a:pPr marL="0" marR="0" lvl="0" indent="0" algn="l" rtl="0">
              <a:lnSpc>
                <a:spcPct val="100000"/>
              </a:lnSpc>
              <a:spcBef>
                <a:spcPts val="0"/>
              </a:spcBef>
              <a:spcAft>
                <a:spcPts val="0"/>
              </a:spcAft>
              <a:buClr>
                <a:srgbClr val="000000"/>
              </a:buClr>
              <a:buSzPts val="2500"/>
              <a:buFont typeface="Helvetica Neue"/>
              <a:buNone/>
            </a:pPr>
            <a:r>
              <a:rPr lang="es-MX" sz="2500" b="1" i="0" u="none" strike="noStrike" cap="none">
                <a:solidFill>
                  <a:srgbClr val="000000"/>
                </a:solidFill>
                <a:latin typeface="Helvetica Neue"/>
                <a:ea typeface="Helvetica Neue"/>
                <a:cs typeface="Helvetica Neue"/>
                <a:sym typeface="Helvetica Neue"/>
              </a:rPr>
              <a:t>Actividad: </a:t>
            </a:r>
            <a:endParaRPr/>
          </a:p>
          <a:p>
            <a:pPr marL="685800" marR="0" lvl="0" indent="-685800" algn="l" rtl="0">
              <a:lnSpc>
                <a:spcPct val="100000"/>
              </a:lnSpc>
              <a:spcBef>
                <a:spcPts val="0"/>
              </a:spcBef>
              <a:spcAft>
                <a:spcPts val="0"/>
              </a:spcAft>
              <a:buClr>
                <a:srgbClr val="000000"/>
              </a:buClr>
              <a:buSzPts val="2500"/>
              <a:buFont typeface="Arial"/>
              <a:buChar char="•"/>
            </a:pPr>
            <a:r>
              <a:rPr lang="es-MX" sz="2500" b="0" i="0" u="none" strike="noStrike" cap="none">
                <a:solidFill>
                  <a:srgbClr val="000000"/>
                </a:solidFill>
                <a:latin typeface="Helvetica Neue"/>
                <a:ea typeface="Helvetica Neue"/>
                <a:cs typeface="Helvetica Neue"/>
                <a:sym typeface="Helvetica Neue"/>
              </a:rPr>
              <a:t>Podrá designar al responsable de proceso </a:t>
            </a:r>
            <a:endParaRPr/>
          </a:p>
          <a:p>
            <a:pPr marL="685800" marR="0" lvl="0" indent="-685800" algn="l" rtl="0">
              <a:lnSpc>
                <a:spcPct val="100000"/>
              </a:lnSpc>
              <a:spcBef>
                <a:spcPts val="0"/>
              </a:spcBef>
              <a:spcAft>
                <a:spcPts val="0"/>
              </a:spcAft>
              <a:buClr>
                <a:srgbClr val="000000"/>
              </a:buClr>
              <a:buSzPts val="2500"/>
              <a:buFont typeface="Arial"/>
              <a:buChar char="•"/>
            </a:pPr>
            <a:r>
              <a:rPr lang="es-MX" sz="2500" b="0" i="0" u="none" strike="noStrike" cap="none">
                <a:solidFill>
                  <a:srgbClr val="000000"/>
                </a:solidFill>
                <a:latin typeface="Helvetica Neue"/>
                <a:ea typeface="Helvetica Neue"/>
                <a:cs typeface="Helvetica Neue"/>
                <a:sym typeface="Helvetica Neue"/>
              </a:rPr>
              <a:t>Descarga de formatos de oficio de designación </a:t>
            </a:r>
            <a:endParaRPr/>
          </a:p>
          <a:p>
            <a:pPr marL="0" marR="0" lvl="0" indent="0" algn="l" rtl="0">
              <a:lnSpc>
                <a:spcPct val="100000"/>
              </a:lnSpc>
              <a:spcBef>
                <a:spcPts val="0"/>
              </a:spcBef>
              <a:spcAft>
                <a:spcPts val="0"/>
              </a:spcAft>
              <a:buClr>
                <a:srgbClr val="000000"/>
              </a:buClr>
              <a:buSzPts val="2500"/>
              <a:buFont typeface="Helvetica Neue"/>
              <a:buNone/>
            </a:pPr>
            <a:endParaRPr sz="25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500"/>
              <a:buFont typeface="Helvetica Neue"/>
              <a:buNone/>
            </a:pPr>
            <a:endParaRPr sz="25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500"/>
              <a:buFont typeface="Helvetica Neue"/>
              <a:buNone/>
            </a:pPr>
            <a:endParaRPr sz="25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500"/>
              <a:buFont typeface="Helvetica Neue"/>
              <a:buNone/>
            </a:pPr>
            <a:endParaRPr sz="2500" b="0" i="0" u="none" strike="noStrike" cap="none">
              <a:solidFill>
                <a:srgbClr val="000000"/>
              </a:solidFill>
              <a:latin typeface="Helvetica Neue"/>
              <a:ea typeface="Helvetica Neue"/>
              <a:cs typeface="Helvetica Neue"/>
              <a:sym typeface="Helvetica Neue"/>
            </a:endParaRPr>
          </a:p>
        </p:txBody>
      </p:sp>
      <p:sp>
        <p:nvSpPr>
          <p:cNvPr id="260" name="Google Shape;260;p25"/>
          <p:cNvSpPr/>
          <p:nvPr/>
        </p:nvSpPr>
        <p:spPr>
          <a:xfrm>
            <a:off x="17242567" y="5088966"/>
            <a:ext cx="6256500" cy="538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Helvetica Neue"/>
              <a:buNone/>
            </a:pPr>
            <a:r>
              <a:rPr lang="es-MX" sz="4400" b="1" i="0" u="none" strike="noStrike" cap="none">
                <a:solidFill>
                  <a:srgbClr val="000000"/>
                </a:solidFill>
                <a:latin typeface="Helvetica Neue"/>
                <a:ea typeface="Helvetica Neue"/>
                <a:cs typeface="Helvetica Neue"/>
                <a:sym typeface="Helvetica Neue"/>
              </a:rPr>
              <a:t>Responsable de Fase</a:t>
            </a:r>
            <a:endParaRPr/>
          </a:p>
          <a:p>
            <a:pPr marL="0" marR="0" lvl="0" indent="0" algn="l" rtl="0">
              <a:lnSpc>
                <a:spcPct val="100000"/>
              </a:lnSpc>
              <a:spcBef>
                <a:spcPts val="0"/>
              </a:spcBef>
              <a:spcAft>
                <a:spcPts val="0"/>
              </a:spcAft>
              <a:buClr>
                <a:srgbClr val="000000"/>
              </a:buClr>
              <a:buSzPts val="2500"/>
              <a:buFont typeface="Helvetica Neue"/>
              <a:buNone/>
            </a:pPr>
            <a:r>
              <a:rPr lang="es-MX" sz="2500" b="1" i="0" u="none" strike="noStrike" cap="none">
                <a:solidFill>
                  <a:srgbClr val="000000"/>
                </a:solidFill>
                <a:latin typeface="Helvetica Neue"/>
                <a:ea typeface="Helvetica Neue"/>
                <a:cs typeface="Helvetica Neue"/>
                <a:sym typeface="Helvetica Neue"/>
              </a:rPr>
              <a:t>Interfaz:</a:t>
            </a:r>
            <a:endParaRPr/>
          </a:p>
          <a:p>
            <a:pPr marL="685800" marR="0" lvl="0" indent="-685800" algn="l" rtl="0">
              <a:lnSpc>
                <a:spcPct val="100000"/>
              </a:lnSpc>
              <a:spcBef>
                <a:spcPts val="0"/>
              </a:spcBef>
              <a:spcAft>
                <a:spcPts val="0"/>
              </a:spcAft>
              <a:buClr>
                <a:srgbClr val="000000"/>
              </a:buClr>
              <a:buSzPts val="2500"/>
              <a:buFont typeface="Arial"/>
              <a:buChar char="•"/>
            </a:pPr>
            <a:r>
              <a:rPr lang="es-MX" sz="2500" b="0" i="0" u="none" strike="noStrike" cap="none">
                <a:solidFill>
                  <a:srgbClr val="000000"/>
                </a:solidFill>
                <a:latin typeface="Helvetica Neue"/>
                <a:ea typeface="Helvetica Neue"/>
                <a:cs typeface="Helvetica Neue"/>
                <a:sym typeface="Helvetica Neue"/>
              </a:rPr>
              <a:t>Visibilidad </a:t>
            </a:r>
            <a:r>
              <a:rPr lang="es-MX" sz="2500" b="1" i="0" u="none" strike="noStrike" cap="none">
                <a:solidFill>
                  <a:srgbClr val="000000"/>
                </a:solidFill>
                <a:latin typeface="Helvetica Neue"/>
                <a:ea typeface="Helvetica Neue"/>
                <a:cs typeface="Helvetica Neue"/>
                <a:sym typeface="Helvetica Neue"/>
              </a:rPr>
              <a:t>por fase </a:t>
            </a:r>
            <a:r>
              <a:rPr lang="es-MX" sz="2500" b="0" i="0" u="none" strike="noStrike" cap="none">
                <a:solidFill>
                  <a:srgbClr val="000000"/>
                </a:solidFill>
                <a:latin typeface="Helvetica Neue"/>
                <a:ea typeface="Helvetica Neue"/>
                <a:cs typeface="Helvetica Neue"/>
                <a:sym typeface="Helvetica Neue"/>
              </a:rPr>
              <a:t>de programas a los que ha sido designado con el rol de responsable de fase </a:t>
            </a:r>
            <a:endParaRPr/>
          </a:p>
          <a:p>
            <a:pPr marL="685800" marR="0" lvl="0" indent="-685800" algn="l" rtl="0">
              <a:lnSpc>
                <a:spcPct val="100000"/>
              </a:lnSpc>
              <a:spcBef>
                <a:spcPts val="0"/>
              </a:spcBef>
              <a:spcAft>
                <a:spcPts val="0"/>
              </a:spcAft>
              <a:buClr>
                <a:srgbClr val="000000"/>
              </a:buClr>
              <a:buSzPts val="2500"/>
              <a:buFont typeface="Arial"/>
              <a:buChar char="•"/>
            </a:pPr>
            <a:r>
              <a:rPr lang="es-MX" sz="2500" b="0" i="0" u="none" strike="noStrike" cap="none">
                <a:solidFill>
                  <a:srgbClr val="000000"/>
                </a:solidFill>
                <a:latin typeface="Helvetica Neue"/>
                <a:ea typeface="Helvetica Neue"/>
                <a:cs typeface="Helvetica Neue"/>
                <a:sym typeface="Helvetica Neue"/>
              </a:rPr>
              <a:t>Tracking de avance de la carga de evidencias por fase de cada programa de información (fase 2)</a:t>
            </a:r>
            <a:endParaRPr/>
          </a:p>
          <a:p>
            <a:pPr marL="0" marR="0" lvl="0" indent="0" algn="l" rtl="0">
              <a:lnSpc>
                <a:spcPct val="100000"/>
              </a:lnSpc>
              <a:spcBef>
                <a:spcPts val="0"/>
              </a:spcBef>
              <a:spcAft>
                <a:spcPts val="0"/>
              </a:spcAft>
              <a:buClr>
                <a:srgbClr val="000000"/>
              </a:buClr>
              <a:buSzPts val="2500"/>
              <a:buFont typeface="Helvetica Neue"/>
              <a:buNone/>
            </a:pPr>
            <a:r>
              <a:rPr lang="es-MX" sz="2500" b="1" i="0" u="none" strike="noStrike" cap="none">
                <a:solidFill>
                  <a:srgbClr val="000000"/>
                </a:solidFill>
                <a:latin typeface="Helvetica Neue"/>
                <a:ea typeface="Helvetica Neue"/>
                <a:cs typeface="Helvetica Neue"/>
                <a:sym typeface="Helvetica Neue"/>
              </a:rPr>
              <a:t>Actividad: </a:t>
            </a:r>
            <a:endParaRPr/>
          </a:p>
          <a:p>
            <a:pPr marL="685800" marR="0" lvl="0" indent="-685800" algn="l" rtl="0">
              <a:lnSpc>
                <a:spcPct val="100000"/>
              </a:lnSpc>
              <a:spcBef>
                <a:spcPts val="0"/>
              </a:spcBef>
              <a:spcAft>
                <a:spcPts val="0"/>
              </a:spcAft>
              <a:buClr>
                <a:srgbClr val="000000"/>
              </a:buClr>
              <a:buSzPts val="2500"/>
              <a:buFont typeface="Arial"/>
              <a:buChar char="•"/>
            </a:pPr>
            <a:r>
              <a:rPr lang="es-MX" sz="2500" b="0" i="0" u="none" strike="noStrike" cap="none">
                <a:solidFill>
                  <a:srgbClr val="000000"/>
                </a:solidFill>
                <a:latin typeface="Helvetica Neue"/>
                <a:ea typeface="Helvetica Neue"/>
                <a:cs typeface="Helvetica Neue"/>
                <a:sym typeface="Helvetica Neue"/>
              </a:rPr>
              <a:t>Podrá hacer la carga de las evidencias correspondientes a la fase a la que ha sido designado</a:t>
            </a:r>
            <a:endParaRPr/>
          </a:p>
          <a:p>
            <a:pPr marL="0" marR="0" lvl="0" indent="0" algn="l" rtl="0">
              <a:lnSpc>
                <a:spcPct val="100000"/>
              </a:lnSpc>
              <a:spcBef>
                <a:spcPts val="0"/>
              </a:spcBef>
              <a:spcAft>
                <a:spcPts val="0"/>
              </a:spcAft>
              <a:buClr>
                <a:srgbClr val="000000"/>
              </a:buClr>
              <a:buSzPts val="2500"/>
              <a:buFont typeface="Helvetica Neue"/>
              <a:buNone/>
            </a:pPr>
            <a:endParaRPr sz="2500" b="0" i="0" u="none" strike="noStrike" cap="none">
              <a:solidFill>
                <a:srgbClr val="000000"/>
              </a:solidFill>
              <a:latin typeface="Helvetica Neue"/>
              <a:ea typeface="Helvetica Neue"/>
              <a:cs typeface="Helvetica Neue"/>
              <a:sym typeface="Helvetica Neue"/>
            </a:endParaRPr>
          </a:p>
        </p:txBody>
      </p:sp>
      <p:sp>
        <p:nvSpPr>
          <p:cNvPr id="261" name="Google Shape;261;p25"/>
          <p:cNvSpPr/>
          <p:nvPr/>
        </p:nvSpPr>
        <p:spPr>
          <a:xfrm>
            <a:off x="8216781" y="5088966"/>
            <a:ext cx="7570200" cy="6478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Helvetica Neue"/>
              <a:buNone/>
            </a:pPr>
            <a:r>
              <a:rPr lang="es-MX" sz="4000" b="1" i="0" u="none" strike="noStrike" cap="none">
                <a:solidFill>
                  <a:srgbClr val="000000"/>
                </a:solidFill>
                <a:latin typeface="Helvetica Neue"/>
                <a:ea typeface="Helvetica Neue"/>
                <a:cs typeface="Helvetica Neue"/>
                <a:sym typeface="Helvetica Neue"/>
              </a:rPr>
              <a:t>Responsables del Proceso</a:t>
            </a:r>
            <a:endParaRPr/>
          </a:p>
          <a:p>
            <a:pPr marL="0" marR="0" lvl="0" indent="0" algn="l" rtl="0">
              <a:lnSpc>
                <a:spcPct val="100000"/>
              </a:lnSpc>
              <a:spcBef>
                <a:spcPts val="0"/>
              </a:spcBef>
              <a:spcAft>
                <a:spcPts val="0"/>
              </a:spcAft>
              <a:buClr>
                <a:srgbClr val="000000"/>
              </a:buClr>
              <a:buSzPts val="2500"/>
              <a:buFont typeface="Helvetica Neue"/>
              <a:buNone/>
            </a:pPr>
            <a:r>
              <a:rPr lang="es-MX" sz="2500" b="1" i="0" u="none" strike="noStrike" cap="none">
                <a:solidFill>
                  <a:srgbClr val="000000"/>
                </a:solidFill>
                <a:latin typeface="Helvetica Neue"/>
                <a:ea typeface="Helvetica Neue"/>
                <a:cs typeface="Helvetica Neue"/>
                <a:sym typeface="Helvetica Neue"/>
              </a:rPr>
              <a:t>Interfaz:</a:t>
            </a:r>
            <a:endParaRPr/>
          </a:p>
          <a:p>
            <a:pPr marL="685800" marR="0" lvl="0" indent="-685800" algn="l" rtl="0">
              <a:lnSpc>
                <a:spcPct val="100000"/>
              </a:lnSpc>
              <a:spcBef>
                <a:spcPts val="0"/>
              </a:spcBef>
              <a:spcAft>
                <a:spcPts val="0"/>
              </a:spcAft>
              <a:buClr>
                <a:srgbClr val="000000"/>
              </a:buClr>
              <a:buSzPts val="2500"/>
              <a:buFont typeface="Arial"/>
              <a:buChar char="•"/>
            </a:pPr>
            <a:r>
              <a:rPr lang="es-MX" sz="2500" b="0" i="0" u="none" strike="noStrike" cap="none">
                <a:solidFill>
                  <a:srgbClr val="000000"/>
                </a:solidFill>
                <a:latin typeface="Helvetica Neue"/>
                <a:ea typeface="Helvetica Neue"/>
                <a:cs typeface="Helvetica Neue"/>
                <a:sym typeface="Helvetica Neue"/>
              </a:rPr>
              <a:t>Visibilidad de programas a los que ha sido designado con el rol de responsable de proceso </a:t>
            </a:r>
            <a:endParaRPr/>
          </a:p>
          <a:p>
            <a:pPr marL="685800" marR="0" lvl="0" indent="-685800" algn="l" rtl="0">
              <a:lnSpc>
                <a:spcPct val="100000"/>
              </a:lnSpc>
              <a:spcBef>
                <a:spcPts val="0"/>
              </a:spcBef>
              <a:spcAft>
                <a:spcPts val="0"/>
              </a:spcAft>
              <a:buClr>
                <a:srgbClr val="000000"/>
              </a:buClr>
              <a:buSzPts val="2500"/>
              <a:buFont typeface="Arial"/>
              <a:buChar char="•"/>
            </a:pPr>
            <a:r>
              <a:rPr lang="es-MX" sz="2500" b="0" i="0" u="none" strike="noStrike" cap="none">
                <a:solidFill>
                  <a:srgbClr val="000000"/>
                </a:solidFill>
                <a:latin typeface="Helvetica Neue"/>
                <a:ea typeface="Helvetica Neue"/>
                <a:cs typeface="Helvetica Neue"/>
                <a:sym typeface="Helvetica Neue"/>
              </a:rPr>
              <a:t> Asignación de contraseña alterna</a:t>
            </a:r>
            <a:endParaRPr/>
          </a:p>
          <a:p>
            <a:pPr marL="685800" marR="0" lvl="0" indent="-685800" algn="l" rtl="0">
              <a:lnSpc>
                <a:spcPct val="100000"/>
              </a:lnSpc>
              <a:spcBef>
                <a:spcPts val="0"/>
              </a:spcBef>
              <a:spcAft>
                <a:spcPts val="0"/>
              </a:spcAft>
              <a:buClr>
                <a:srgbClr val="000000"/>
              </a:buClr>
              <a:buSzPts val="2500"/>
              <a:buFont typeface="Arial"/>
              <a:buChar char="•"/>
            </a:pPr>
            <a:r>
              <a:rPr lang="es-MX" sz="2500" b="0" i="0" u="none" strike="noStrike" cap="none">
                <a:solidFill>
                  <a:srgbClr val="000000"/>
                </a:solidFill>
                <a:latin typeface="Helvetica Neue"/>
                <a:ea typeface="Helvetica Neue"/>
                <a:cs typeface="Helvetica Neue"/>
                <a:sym typeface="Helvetica Neue"/>
              </a:rPr>
              <a:t>Tracking de avance de la carga de evidencias de cada programa de información (fase 2)</a:t>
            </a:r>
            <a:endParaRPr/>
          </a:p>
          <a:p>
            <a:pPr marL="0" marR="0" lvl="0" indent="0" algn="l" rtl="0">
              <a:lnSpc>
                <a:spcPct val="100000"/>
              </a:lnSpc>
              <a:spcBef>
                <a:spcPts val="0"/>
              </a:spcBef>
              <a:spcAft>
                <a:spcPts val="0"/>
              </a:spcAft>
              <a:buClr>
                <a:srgbClr val="000000"/>
              </a:buClr>
              <a:buSzPts val="2500"/>
              <a:buFont typeface="Helvetica Neue"/>
              <a:buNone/>
            </a:pPr>
            <a:r>
              <a:rPr lang="es-MX" sz="2500" b="1" i="0" u="none" strike="noStrike" cap="none">
                <a:solidFill>
                  <a:srgbClr val="000000"/>
                </a:solidFill>
                <a:latin typeface="Helvetica Neue"/>
                <a:ea typeface="Helvetica Neue"/>
                <a:cs typeface="Helvetica Neue"/>
                <a:sym typeface="Helvetica Neue"/>
              </a:rPr>
              <a:t>Actividad: </a:t>
            </a:r>
            <a:endParaRPr/>
          </a:p>
          <a:p>
            <a:pPr marL="685800" marR="0" lvl="0" indent="-685800" algn="l" rtl="0">
              <a:lnSpc>
                <a:spcPct val="100000"/>
              </a:lnSpc>
              <a:spcBef>
                <a:spcPts val="0"/>
              </a:spcBef>
              <a:spcAft>
                <a:spcPts val="0"/>
              </a:spcAft>
              <a:buClr>
                <a:srgbClr val="000000"/>
              </a:buClr>
              <a:buSzPts val="2500"/>
              <a:buFont typeface="Arial"/>
              <a:buChar char="•"/>
            </a:pPr>
            <a:r>
              <a:rPr lang="es-MX" sz="2500" b="0" i="0" u="none" strike="noStrike" cap="none">
                <a:solidFill>
                  <a:srgbClr val="000000"/>
                </a:solidFill>
                <a:latin typeface="Helvetica Neue"/>
                <a:ea typeface="Helvetica Neue"/>
                <a:cs typeface="Helvetica Neue"/>
                <a:sym typeface="Helvetica Neue"/>
              </a:rPr>
              <a:t>Podrá designar al responsable de fase</a:t>
            </a:r>
            <a:endParaRPr/>
          </a:p>
          <a:p>
            <a:pPr marL="685800" marR="0" lvl="0" indent="-685800" algn="l" rtl="0">
              <a:lnSpc>
                <a:spcPct val="100000"/>
              </a:lnSpc>
              <a:spcBef>
                <a:spcPts val="0"/>
              </a:spcBef>
              <a:spcAft>
                <a:spcPts val="0"/>
              </a:spcAft>
              <a:buClr>
                <a:srgbClr val="000000"/>
              </a:buClr>
              <a:buSzPts val="2500"/>
              <a:buFont typeface="Arial"/>
              <a:buChar char="•"/>
            </a:pPr>
            <a:r>
              <a:rPr lang="es-MX" sz="2500" b="0" i="0" u="none" strike="noStrike" cap="none">
                <a:solidFill>
                  <a:srgbClr val="000000"/>
                </a:solidFill>
                <a:latin typeface="Helvetica Neue"/>
                <a:ea typeface="Helvetica Neue"/>
                <a:cs typeface="Helvetica Neue"/>
                <a:sym typeface="Helvetica Neue"/>
              </a:rPr>
              <a:t>Descarga de formatos de oficio de designación del Rol Responsable de Fase </a:t>
            </a:r>
            <a:endParaRPr/>
          </a:p>
          <a:p>
            <a:pPr marL="685800" marR="0" lvl="0" indent="-685800" algn="l" rtl="0">
              <a:lnSpc>
                <a:spcPct val="100000"/>
              </a:lnSpc>
              <a:spcBef>
                <a:spcPts val="0"/>
              </a:spcBef>
              <a:spcAft>
                <a:spcPts val="0"/>
              </a:spcAft>
              <a:buClr>
                <a:srgbClr val="000000"/>
              </a:buClr>
              <a:buSzPts val="2500"/>
              <a:buFont typeface="Arial"/>
              <a:buChar char="•"/>
            </a:pPr>
            <a:r>
              <a:rPr lang="es-MX" sz="2500" b="0" i="0" u="none" strike="noStrike" cap="none">
                <a:solidFill>
                  <a:srgbClr val="000000"/>
                </a:solidFill>
                <a:latin typeface="Helvetica Neue"/>
                <a:ea typeface="Helvetica Neue"/>
                <a:cs typeface="Helvetica Neue"/>
                <a:sym typeface="Helvetica Neue"/>
              </a:rPr>
              <a:t>Creación de ciclos de programa </a:t>
            </a:r>
            <a:endParaRPr/>
          </a:p>
          <a:p>
            <a:pPr marL="685800" marR="0" lvl="0" indent="-685800" algn="l" rtl="0">
              <a:lnSpc>
                <a:spcPct val="100000"/>
              </a:lnSpc>
              <a:spcBef>
                <a:spcPts val="0"/>
              </a:spcBef>
              <a:spcAft>
                <a:spcPts val="0"/>
              </a:spcAft>
              <a:buClr>
                <a:srgbClr val="000000"/>
              </a:buClr>
              <a:buSzPts val="2500"/>
              <a:buFont typeface="Arial"/>
              <a:buChar char="•"/>
            </a:pPr>
            <a:r>
              <a:rPr lang="es-MX" sz="2500" b="0" i="0" u="none" strike="noStrike" cap="none">
                <a:solidFill>
                  <a:srgbClr val="000000"/>
                </a:solidFill>
                <a:latin typeface="Helvetica Neue"/>
                <a:ea typeface="Helvetica Neue"/>
                <a:cs typeface="Helvetica Neue"/>
                <a:sym typeface="Helvetica Neue"/>
              </a:rPr>
              <a:t>Envío de mensajes directos para la gestión al responsable correspondiente a determinado requerimiento (Fase 3) </a:t>
            </a:r>
            <a:endParaRPr/>
          </a:p>
        </p:txBody>
      </p:sp>
      <p:sp>
        <p:nvSpPr>
          <p:cNvPr id="262" name="Google Shape;262;p25"/>
          <p:cNvSpPr/>
          <p:nvPr/>
        </p:nvSpPr>
        <p:spPr>
          <a:xfrm>
            <a:off x="789622" y="1618275"/>
            <a:ext cx="22709400" cy="1569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Helvetica Neue"/>
              <a:buNone/>
            </a:pPr>
            <a:r>
              <a:rPr lang="es-MX" sz="3200" b="0" i="0" u="none" strike="noStrike" cap="none" dirty="0">
                <a:solidFill>
                  <a:srgbClr val="000000"/>
                </a:solidFill>
                <a:latin typeface="Helvetica Neue"/>
                <a:ea typeface="Helvetica Neue"/>
                <a:cs typeface="Helvetica Neue"/>
                <a:sym typeface="Helvetica Neue"/>
              </a:rPr>
              <a:t>El sistema está en etapa de programación.</a:t>
            </a:r>
            <a:endParaRPr sz="3200" b="0" i="0" u="none" strike="noStrike" cap="none" dirty="0">
              <a:solidFill>
                <a:srgbClr val="000000"/>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r>
              <a:rPr lang="es-MX" sz="2500" dirty="0">
                <a:latin typeface="Helvetica Neue"/>
                <a:ea typeface="Helvetica Neue"/>
                <a:cs typeface="Helvetica Neue"/>
                <a:sym typeface="Helvetica Neue"/>
              </a:rPr>
              <a:t>Se están realizando los procesos para pasar la versión inicial del sistema a ambiente productivo </a:t>
            </a:r>
            <a:endParaRPr sz="2500" dirty="0">
              <a:latin typeface="Helvetica Neue"/>
              <a:ea typeface="Helvetica Neue"/>
              <a:cs typeface="Helvetica Neue"/>
              <a:sym typeface="Helvetica Neue"/>
            </a:endParaRPr>
          </a:p>
          <a:p>
            <a:pPr marL="457200" lvl="0" indent="0" algn="l" rtl="0">
              <a:lnSpc>
                <a:spcPct val="115000"/>
              </a:lnSpc>
              <a:spcBef>
                <a:spcPts val="1200"/>
              </a:spcBef>
              <a:spcAft>
                <a:spcPts val="0"/>
              </a:spcAft>
              <a:buNone/>
            </a:pPr>
            <a:r>
              <a:rPr lang="es-MX" sz="2500" dirty="0">
                <a:latin typeface="Helvetica Neue"/>
                <a:ea typeface="Helvetica Neue"/>
                <a:cs typeface="Helvetica Neue"/>
                <a:sym typeface="Helvetica Neue"/>
              </a:rPr>
              <a:t>Elaboración del Acta de Constitución de Proyecto</a:t>
            </a:r>
            <a:r>
              <a:rPr lang="es-MX" sz="3200" dirty="0">
                <a:latin typeface="Helvetica Neue"/>
                <a:ea typeface="Helvetica Neue"/>
                <a:cs typeface="Helvetica Neue"/>
                <a:sym typeface="Helvetica Neue"/>
              </a:rPr>
              <a:t> </a:t>
            </a:r>
            <a:endParaRPr sz="3200" dirty="0">
              <a:latin typeface="Helvetica Neue"/>
              <a:ea typeface="Helvetica Neue"/>
              <a:cs typeface="Helvetica Neue"/>
              <a:sym typeface="Helvetica Neue"/>
            </a:endParaRPr>
          </a:p>
          <a:p>
            <a:pPr marL="0" marR="0" lvl="0" indent="0" algn="l" rtl="0">
              <a:lnSpc>
                <a:spcPct val="100000"/>
              </a:lnSpc>
              <a:spcBef>
                <a:spcPts val="1200"/>
              </a:spcBef>
              <a:spcAft>
                <a:spcPts val="0"/>
              </a:spcAft>
              <a:buClr>
                <a:srgbClr val="000000"/>
              </a:buClr>
              <a:buSzPts val="3200"/>
              <a:buFont typeface="Helvetica Neue"/>
              <a:buNone/>
            </a:pPr>
            <a:r>
              <a:rPr lang="es-MX" sz="3200" b="0" i="0" u="none" strike="noStrike" cap="none" dirty="0">
                <a:solidFill>
                  <a:srgbClr val="000000"/>
                </a:solidFill>
                <a:latin typeface="Helvetica Neue"/>
                <a:ea typeface="Helvetica Neue"/>
                <a:cs typeface="Helvetica Neue"/>
                <a:sym typeface="Helvetica Neue"/>
              </a:rPr>
              <a:t>Dominio:  </a:t>
            </a:r>
            <a:r>
              <a:rPr lang="es-MX" sz="3200" b="0" i="1" u="sng" strike="noStrike" cap="none" dirty="0">
                <a:solidFill>
                  <a:schemeClr val="dk1"/>
                </a:solidFill>
                <a:latin typeface="Helvetica Neue"/>
                <a:ea typeface="Helvetica Neue"/>
                <a:cs typeface="Helvetica Neue"/>
                <a:sym typeface="Helvetica Neue"/>
              </a:rPr>
              <a:t>https://snieg.mx/ptracking</a:t>
            </a:r>
            <a:r>
              <a:rPr lang="es-MX" sz="2000" b="0" i="1" u="sng" strike="noStrike" cap="none" dirty="0">
                <a:solidFill>
                  <a:schemeClr val="dk1"/>
                </a:solidFill>
                <a:latin typeface="Helvetica Neue"/>
                <a:ea typeface="Helvetica Neue"/>
                <a:cs typeface="Helvetica Neue"/>
                <a:sym typeface="Helvetica Neue"/>
              </a:rPr>
              <a:t> </a:t>
            </a:r>
            <a:endParaRPr sz="4400" b="0" i="1" u="sng"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3200"/>
              <a:buFont typeface="Helvetica Neue"/>
              <a:buNone/>
            </a:pPr>
            <a:endParaRPr sz="3200" b="1" dirty="0">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3200"/>
              <a:buFont typeface="Helvetica Neue"/>
              <a:buNone/>
            </a:pPr>
            <a:r>
              <a:rPr lang="es-MX" sz="3200" b="1" i="0" u="none" strike="noStrike" cap="none" dirty="0">
                <a:solidFill>
                  <a:srgbClr val="000000"/>
                </a:solidFill>
                <a:latin typeface="Helvetica Neue"/>
                <a:ea typeface="Helvetica Neue"/>
                <a:cs typeface="Helvetica Neue"/>
                <a:sym typeface="Helvetica Neue"/>
              </a:rPr>
              <a:t>Tipo de Usuarios: </a:t>
            </a:r>
            <a:endParaRPr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6"/>
          <p:cNvSpPr txBox="1">
            <a:spLocks noGrp="1"/>
          </p:cNvSpPr>
          <p:nvPr>
            <p:ph type="body" idx="2"/>
          </p:nvPr>
        </p:nvSpPr>
        <p:spPr>
          <a:xfrm>
            <a:off x="1436914" y="365124"/>
            <a:ext cx="21267510" cy="1683208"/>
          </a:xfrm>
          <a:prstGeom prst="rect">
            <a:avLst/>
          </a:prstGeom>
          <a:noFill/>
          <a:ln>
            <a:noFill/>
          </a:ln>
        </p:spPr>
        <p:txBody>
          <a:bodyPr spcFirstLastPara="1" wrap="square" lIns="45700" tIns="45700" rIns="45700" bIns="45700" anchor="t" anchorCtr="0">
            <a:noAutofit/>
          </a:bodyPr>
          <a:lstStyle/>
          <a:p>
            <a:pPr marL="0" lvl="0" indent="0" algn="ctr" rtl="0">
              <a:lnSpc>
                <a:spcPct val="100000"/>
              </a:lnSpc>
              <a:spcBef>
                <a:spcPts val="0"/>
              </a:spcBef>
              <a:spcAft>
                <a:spcPts val="0"/>
              </a:spcAft>
              <a:buClr>
                <a:srgbClr val="002F58"/>
              </a:buClr>
              <a:buSzPts val="9000"/>
              <a:buFont typeface="Arial"/>
              <a:buNone/>
            </a:pPr>
            <a:r>
              <a:rPr lang="es-MX"/>
              <a:t>Experiencia de usuario</a:t>
            </a:r>
            <a:endParaRPr/>
          </a:p>
        </p:txBody>
      </p:sp>
      <p:sp>
        <p:nvSpPr>
          <p:cNvPr id="268" name="Google Shape;268;p26"/>
          <p:cNvSpPr txBox="1">
            <a:spLocks noGrp="1"/>
          </p:cNvSpPr>
          <p:nvPr>
            <p:ph type="body" idx="3"/>
          </p:nvPr>
        </p:nvSpPr>
        <p:spPr>
          <a:xfrm>
            <a:off x="6955970" y="12466122"/>
            <a:ext cx="16949060" cy="942812"/>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0"/>
              </a:spcAft>
              <a:buClr>
                <a:srgbClr val="092F57"/>
              </a:buClr>
              <a:buSzPts val="6000"/>
              <a:buFont typeface="Arial"/>
              <a:buNone/>
            </a:pPr>
            <a:endParaRPr/>
          </a:p>
        </p:txBody>
      </p:sp>
      <p:sp>
        <p:nvSpPr>
          <p:cNvPr id="269" name="Google Shape;269;p26"/>
          <p:cNvSpPr txBox="1"/>
          <p:nvPr/>
        </p:nvSpPr>
        <p:spPr>
          <a:xfrm>
            <a:off x="17031481" y="7657330"/>
            <a:ext cx="6194348" cy="4950073"/>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2A52"/>
              </a:buClr>
              <a:buSzPts val="4000"/>
              <a:buFont typeface="Helvetica Neue"/>
              <a:buNone/>
            </a:pPr>
            <a:r>
              <a:rPr lang="es-MX" sz="4000" b="1" i="0" u="none" strike="noStrike" cap="none">
                <a:solidFill>
                  <a:srgbClr val="002A52"/>
                </a:solidFill>
                <a:latin typeface="Helvetica Neue"/>
                <a:ea typeface="Helvetica Neue"/>
                <a:cs typeface="Helvetica Neue"/>
                <a:sym typeface="Helvetica Neue"/>
              </a:rPr>
              <a:t>Mesa de ayuda</a:t>
            </a:r>
            <a:endParaRPr/>
          </a:p>
          <a:p>
            <a:pPr marL="0" marR="0" lvl="0" indent="0" algn="l" rtl="0">
              <a:lnSpc>
                <a:spcPct val="100000"/>
              </a:lnSpc>
              <a:spcBef>
                <a:spcPts val="0"/>
              </a:spcBef>
              <a:spcAft>
                <a:spcPts val="0"/>
              </a:spcAft>
              <a:buClr>
                <a:srgbClr val="000000"/>
              </a:buClr>
              <a:buSzPts val="2500"/>
              <a:buFont typeface="Helvetica Neue"/>
              <a:buNone/>
            </a:pPr>
            <a:r>
              <a:rPr lang="es-MX" sz="2500" b="1" i="0" u="none" strike="noStrike" cap="none">
                <a:solidFill>
                  <a:srgbClr val="000000"/>
                </a:solidFill>
                <a:latin typeface="Helvetica Neue"/>
                <a:ea typeface="Helvetica Neue"/>
                <a:cs typeface="Helvetica Neue"/>
                <a:sym typeface="Helvetica Neue"/>
              </a:rPr>
              <a:t>Disponible: Extensión 5000</a:t>
            </a:r>
            <a:endParaRPr/>
          </a:p>
          <a:p>
            <a:pPr marL="685800" marR="0" lvl="0" indent="-685800" algn="l" rtl="0">
              <a:lnSpc>
                <a:spcPct val="100000"/>
              </a:lnSpc>
              <a:spcBef>
                <a:spcPts val="0"/>
              </a:spcBef>
              <a:spcAft>
                <a:spcPts val="0"/>
              </a:spcAft>
              <a:buClr>
                <a:srgbClr val="000000"/>
              </a:buClr>
              <a:buSzPts val="2500"/>
              <a:buFont typeface="Arial"/>
              <a:buChar char="•"/>
            </a:pPr>
            <a:r>
              <a:rPr lang="es-MX" sz="2500" b="0" i="0" u="none" strike="noStrike" cap="none">
                <a:solidFill>
                  <a:srgbClr val="000000"/>
                </a:solidFill>
                <a:latin typeface="Helvetica Neue"/>
                <a:ea typeface="Helvetica Neue"/>
                <a:cs typeface="Helvetica Neue"/>
                <a:sym typeface="Helvetica Neue"/>
              </a:rPr>
              <a:t>Disponible para aquellas dudas que no se puedan aclarar con el material disponible en centro de ayuda</a:t>
            </a:r>
            <a:endParaRPr/>
          </a:p>
          <a:p>
            <a:pPr marL="685800" marR="0" lvl="0" indent="-685800" algn="l" rtl="0">
              <a:lnSpc>
                <a:spcPct val="100000"/>
              </a:lnSpc>
              <a:spcBef>
                <a:spcPts val="0"/>
              </a:spcBef>
              <a:spcAft>
                <a:spcPts val="0"/>
              </a:spcAft>
              <a:buClr>
                <a:srgbClr val="3B9EC5"/>
              </a:buClr>
              <a:buSzPts val="2500"/>
              <a:buFont typeface="Arial"/>
              <a:buChar char="•"/>
            </a:pPr>
            <a:r>
              <a:rPr lang="es-MX" sz="2500" b="0" i="0" u="none" strike="noStrike" cap="none">
                <a:solidFill>
                  <a:srgbClr val="3B9EC5"/>
                </a:solidFill>
                <a:latin typeface="Helvetica Neue"/>
                <a:ea typeface="Helvetica Neue"/>
                <a:cs typeface="Helvetica Neue"/>
                <a:sym typeface="Helvetica Neue"/>
              </a:rPr>
              <a:t>Se harán pruebas con el usuario antes del lanzamiento del sistema</a:t>
            </a:r>
            <a:endParaRPr/>
          </a:p>
          <a:p>
            <a:pPr marL="685800" marR="0" lvl="0" indent="-685800" algn="l" rtl="0">
              <a:lnSpc>
                <a:spcPct val="100000"/>
              </a:lnSpc>
              <a:spcBef>
                <a:spcPts val="0"/>
              </a:spcBef>
              <a:spcAft>
                <a:spcPts val="0"/>
              </a:spcAft>
              <a:buClr>
                <a:srgbClr val="3B9EC5"/>
              </a:buClr>
              <a:buSzPts val="2500"/>
              <a:buFont typeface="Arial"/>
              <a:buChar char="•"/>
            </a:pPr>
            <a:r>
              <a:rPr lang="es-MX" sz="2500" b="0" i="0" u="none" strike="noStrike" cap="none">
                <a:solidFill>
                  <a:srgbClr val="3B9EC5"/>
                </a:solidFill>
                <a:latin typeface="Helvetica Neue"/>
                <a:ea typeface="Helvetica Neue"/>
                <a:cs typeface="Helvetica Neue"/>
                <a:sym typeface="Helvetica Neue"/>
              </a:rPr>
              <a:t>Se harán sesiones de uso una vez que el sistema esté listo </a:t>
            </a:r>
            <a:endParaRPr/>
          </a:p>
          <a:p>
            <a:pPr marL="0" marR="0" lvl="0" indent="0" algn="l" rtl="0">
              <a:lnSpc>
                <a:spcPct val="100000"/>
              </a:lnSpc>
              <a:spcBef>
                <a:spcPts val="0"/>
              </a:spcBef>
              <a:spcAft>
                <a:spcPts val="0"/>
              </a:spcAft>
              <a:buClr>
                <a:srgbClr val="000000"/>
              </a:buClr>
              <a:buSzPts val="2500"/>
              <a:buFont typeface="Helvetica Neue"/>
              <a:buNone/>
            </a:pPr>
            <a:endParaRPr sz="25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500"/>
              <a:buFont typeface="Helvetica Neue"/>
              <a:buNone/>
            </a:pPr>
            <a:endParaRPr sz="25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500"/>
              <a:buFont typeface="Helvetica Neue"/>
              <a:buNone/>
            </a:pPr>
            <a:endParaRPr sz="2500" b="0" i="0" u="none" strike="noStrike" cap="none">
              <a:solidFill>
                <a:srgbClr val="000000"/>
              </a:solidFill>
              <a:latin typeface="Helvetica Neue"/>
              <a:ea typeface="Helvetica Neue"/>
              <a:cs typeface="Helvetica Neue"/>
              <a:sym typeface="Helvetica Neue"/>
            </a:endParaRPr>
          </a:p>
        </p:txBody>
      </p:sp>
      <p:sp>
        <p:nvSpPr>
          <p:cNvPr id="270" name="Google Shape;270;p26"/>
          <p:cNvSpPr/>
          <p:nvPr/>
        </p:nvSpPr>
        <p:spPr>
          <a:xfrm>
            <a:off x="17031481" y="2674379"/>
            <a:ext cx="5529034" cy="461664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2A52"/>
              </a:buClr>
              <a:buSzPts val="4400"/>
              <a:buFont typeface="Helvetica Neue"/>
              <a:buNone/>
            </a:pPr>
            <a:r>
              <a:rPr lang="es-MX" sz="4400" b="1" i="0" u="none" strike="noStrike" cap="none">
                <a:solidFill>
                  <a:srgbClr val="002A52"/>
                </a:solidFill>
                <a:latin typeface="Helvetica Neue"/>
                <a:ea typeface="Helvetica Neue"/>
                <a:cs typeface="Helvetica Neue"/>
                <a:sym typeface="Helvetica Neue"/>
              </a:rPr>
              <a:t>Centro de ayuda</a:t>
            </a:r>
            <a:endParaRPr/>
          </a:p>
          <a:p>
            <a:pPr marL="0" marR="0" lvl="0" indent="0" algn="l" rtl="0">
              <a:lnSpc>
                <a:spcPct val="100000"/>
              </a:lnSpc>
              <a:spcBef>
                <a:spcPts val="0"/>
              </a:spcBef>
              <a:spcAft>
                <a:spcPts val="0"/>
              </a:spcAft>
              <a:buClr>
                <a:srgbClr val="000000"/>
              </a:buClr>
              <a:buSzPts val="2500"/>
              <a:buFont typeface="Helvetica Neue"/>
              <a:buNone/>
            </a:pPr>
            <a:r>
              <a:rPr lang="es-MX" sz="2500" b="1" i="0" u="none" strike="noStrike" cap="none">
                <a:solidFill>
                  <a:srgbClr val="000000"/>
                </a:solidFill>
                <a:latin typeface="Helvetica Neue"/>
                <a:ea typeface="Helvetica Neue"/>
                <a:cs typeface="Helvetica Neue"/>
                <a:sym typeface="Helvetica Neue"/>
              </a:rPr>
              <a:t>Disponible: Dentro de la plataforma PTracking</a:t>
            </a:r>
            <a:endParaRPr/>
          </a:p>
          <a:p>
            <a:pPr marL="685800" marR="0" lvl="0" indent="-685800" algn="l" rtl="0">
              <a:lnSpc>
                <a:spcPct val="100000"/>
              </a:lnSpc>
              <a:spcBef>
                <a:spcPts val="0"/>
              </a:spcBef>
              <a:spcAft>
                <a:spcPts val="0"/>
              </a:spcAft>
              <a:buClr>
                <a:srgbClr val="000000"/>
              </a:buClr>
              <a:buSzPts val="2500"/>
              <a:buFont typeface="Arial"/>
              <a:buChar char="•"/>
            </a:pPr>
            <a:r>
              <a:rPr lang="es-MX" sz="2500" b="0" i="0" u="none" strike="noStrike" cap="none">
                <a:solidFill>
                  <a:srgbClr val="000000"/>
                </a:solidFill>
                <a:latin typeface="Helvetica Neue"/>
                <a:ea typeface="Helvetica Neue"/>
                <a:cs typeface="Helvetica Neue"/>
                <a:sym typeface="Helvetica Neue"/>
              </a:rPr>
              <a:t>Despliegue de videos tutoriales segmentados a la usabilidad de cada usuario.</a:t>
            </a:r>
            <a:endParaRPr/>
          </a:p>
          <a:p>
            <a:pPr marL="685800" marR="0" lvl="0" indent="-685800" algn="l" rtl="0">
              <a:lnSpc>
                <a:spcPct val="100000"/>
              </a:lnSpc>
              <a:spcBef>
                <a:spcPts val="0"/>
              </a:spcBef>
              <a:spcAft>
                <a:spcPts val="0"/>
              </a:spcAft>
              <a:buClr>
                <a:srgbClr val="000000"/>
              </a:buClr>
              <a:buSzPts val="2500"/>
              <a:buFont typeface="Arial"/>
              <a:buChar char="•"/>
            </a:pPr>
            <a:r>
              <a:rPr lang="es-MX" sz="2500" b="0" i="0" u="none" strike="noStrike" cap="none">
                <a:solidFill>
                  <a:srgbClr val="000000"/>
                </a:solidFill>
                <a:latin typeface="Helvetica Neue"/>
                <a:ea typeface="Helvetica Neue"/>
                <a:cs typeface="Helvetica Neue"/>
                <a:sym typeface="Helvetica Neue"/>
              </a:rPr>
              <a:t>Videos cortos, concisos y de contenido relevante para el usuario</a:t>
            </a:r>
            <a:endParaRPr/>
          </a:p>
          <a:p>
            <a:pPr marL="685800" marR="0" lvl="0" indent="-685800" algn="l" rtl="0">
              <a:lnSpc>
                <a:spcPct val="100000"/>
              </a:lnSpc>
              <a:spcBef>
                <a:spcPts val="0"/>
              </a:spcBef>
              <a:spcAft>
                <a:spcPts val="0"/>
              </a:spcAft>
              <a:buClr>
                <a:srgbClr val="000000"/>
              </a:buClr>
              <a:buSzPts val="2500"/>
              <a:buFont typeface="Arial"/>
              <a:buChar char="•"/>
            </a:pPr>
            <a:r>
              <a:rPr lang="es-MX" sz="2500" b="0" i="0" u="none" strike="noStrike" cap="none">
                <a:solidFill>
                  <a:srgbClr val="000000"/>
                </a:solidFill>
                <a:latin typeface="Helvetica Neue"/>
                <a:ea typeface="Helvetica Neue"/>
                <a:cs typeface="Helvetica Neue"/>
                <a:sym typeface="Helvetica Neue"/>
              </a:rPr>
              <a:t>Se estima la realización de 15 videos </a:t>
            </a:r>
            <a:endParaRPr/>
          </a:p>
        </p:txBody>
      </p:sp>
      <p:sp>
        <p:nvSpPr>
          <p:cNvPr id="271" name="Google Shape;271;p26"/>
          <p:cNvSpPr/>
          <p:nvPr/>
        </p:nvSpPr>
        <p:spPr>
          <a:xfrm>
            <a:off x="936167" y="2680790"/>
            <a:ext cx="7554687" cy="840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2A52"/>
              </a:buClr>
              <a:buSzPts val="4000"/>
              <a:buFont typeface="Helvetica Neue"/>
              <a:buNone/>
            </a:pPr>
            <a:r>
              <a:rPr lang="es-MX" sz="4000" b="1" i="0" u="none" strike="noStrike" cap="none">
                <a:solidFill>
                  <a:srgbClr val="002A52"/>
                </a:solidFill>
                <a:latin typeface="Helvetica Neue"/>
                <a:ea typeface="Helvetica Neue"/>
                <a:cs typeface="Helvetica Neue"/>
                <a:sym typeface="Helvetica Neue"/>
              </a:rPr>
              <a:t>Descarga</a:t>
            </a:r>
            <a:endParaRPr sz="3200" b="1" i="0" u="none" strike="noStrike" cap="none">
              <a:solidFill>
                <a:srgbClr val="002A52"/>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500"/>
              <a:buFont typeface="Helvetica Neue"/>
              <a:buNone/>
            </a:pPr>
            <a:r>
              <a:rPr lang="es-MX" sz="2500" b="1" i="0" u="none" strike="noStrike" cap="none">
                <a:solidFill>
                  <a:srgbClr val="000000"/>
                </a:solidFill>
                <a:latin typeface="Helvetica Neue"/>
                <a:ea typeface="Helvetica Neue"/>
                <a:cs typeface="Helvetica Neue"/>
                <a:sym typeface="Helvetica Neue"/>
              </a:rPr>
              <a:t>Disponible: Dentro de la plataforma PTracking</a:t>
            </a:r>
            <a:endParaRPr/>
          </a:p>
          <a:p>
            <a:pPr marL="685800" marR="0" lvl="0" indent="-685800" algn="l" rtl="0">
              <a:lnSpc>
                <a:spcPct val="100000"/>
              </a:lnSpc>
              <a:spcBef>
                <a:spcPts val="0"/>
              </a:spcBef>
              <a:spcAft>
                <a:spcPts val="0"/>
              </a:spcAft>
              <a:buClr>
                <a:srgbClr val="000000"/>
              </a:buClr>
              <a:buSzPts val="2500"/>
              <a:buFont typeface="Arial"/>
              <a:buChar char="•"/>
            </a:pPr>
            <a:r>
              <a:rPr lang="es-MX" sz="2500" b="0" i="0" u="none" strike="noStrike" cap="none">
                <a:solidFill>
                  <a:srgbClr val="000000"/>
                </a:solidFill>
                <a:latin typeface="Helvetica Neue"/>
                <a:ea typeface="Helvetica Neue"/>
                <a:cs typeface="Helvetica Neue"/>
                <a:sym typeface="Helvetica Neue"/>
              </a:rPr>
              <a:t>Sección de descarga de contenidos relevantes relacionados a la funcionalidad del sistema. </a:t>
            </a:r>
            <a:endParaRPr/>
          </a:p>
          <a:p>
            <a:pPr marL="685800" marR="0" lvl="0" indent="-685800" algn="l" rtl="0">
              <a:lnSpc>
                <a:spcPct val="100000"/>
              </a:lnSpc>
              <a:spcBef>
                <a:spcPts val="0"/>
              </a:spcBef>
              <a:spcAft>
                <a:spcPts val="0"/>
              </a:spcAft>
              <a:buClr>
                <a:srgbClr val="000000"/>
              </a:buClr>
              <a:buSzPts val="2500"/>
              <a:buFont typeface="Arial"/>
              <a:buChar char="•"/>
            </a:pPr>
            <a:r>
              <a:rPr lang="es-MX" sz="2500" b="0" i="0" u="none" strike="noStrike" cap="none">
                <a:solidFill>
                  <a:srgbClr val="000000"/>
                </a:solidFill>
                <a:latin typeface="Helvetica Neue"/>
                <a:ea typeface="Helvetica Neue"/>
                <a:cs typeface="Helvetica Neue"/>
                <a:sym typeface="Helvetica Neue"/>
              </a:rPr>
              <a:t>No se encontrarán en el banco de conocimiento de intranet dado que son documentos exclusivos para los sujetos obligados </a:t>
            </a:r>
            <a:endParaRPr/>
          </a:p>
          <a:p>
            <a:pPr marL="0" marR="0" lvl="0" indent="0" algn="l" rtl="0">
              <a:lnSpc>
                <a:spcPct val="100000"/>
              </a:lnSpc>
              <a:spcBef>
                <a:spcPts val="0"/>
              </a:spcBef>
              <a:spcAft>
                <a:spcPts val="0"/>
              </a:spcAft>
              <a:buClr>
                <a:srgbClr val="000000"/>
              </a:buClr>
              <a:buSzPts val="2500"/>
              <a:buFont typeface="Helvetica Neue"/>
              <a:buNone/>
            </a:pPr>
            <a:r>
              <a:rPr lang="es-MX" sz="2500" b="1" i="0" u="none" strike="noStrike" cap="none">
                <a:solidFill>
                  <a:srgbClr val="000000"/>
                </a:solidFill>
                <a:latin typeface="Helvetica Neue"/>
                <a:ea typeface="Helvetica Neue"/>
                <a:cs typeface="Helvetica Neue"/>
                <a:sym typeface="Helvetica Neue"/>
              </a:rPr>
              <a:t>Ejemplo de archivos: </a:t>
            </a:r>
            <a:endParaRPr/>
          </a:p>
          <a:p>
            <a:pPr marL="457200" marR="0" lvl="2" indent="-457200" algn="l" rtl="0">
              <a:lnSpc>
                <a:spcPct val="100000"/>
              </a:lnSpc>
              <a:spcBef>
                <a:spcPts val="0"/>
              </a:spcBef>
              <a:spcAft>
                <a:spcPts val="0"/>
              </a:spcAft>
              <a:buClr>
                <a:srgbClr val="000000"/>
              </a:buClr>
              <a:buSzPts val="2500"/>
              <a:buFont typeface="Helvetica Neue"/>
              <a:buAutoNum type="arabicPeriod"/>
            </a:pPr>
            <a:r>
              <a:rPr lang="es-MX" sz="2500" b="0" i="0" u="none" strike="noStrike" cap="none">
                <a:solidFill>
                  <a:srgbClr val="000000"/>
                </a:solidFill>
                <a:latin typeface="Helvetica Neue"/>
                <a:ea typeface="Helvetica Neue"/>
                <a:cs typeface="Helvetica Neue"/>
                <a:sym typeface="Helvetica Neue"/>
              </a:rPr>
              <a:t>Formato de designación del actor de rol responsable del proceso </a:t>
            </a:r>
            <a:endParaRPr/>
          </a:p>
          <a:p>
            <a:pPr marL="457200" marR="0" lvl="2" indent="-457200" algn="l" rtl="0">
              <a:lnSpc>
                <a:spcPct val="100000"/>
              </a:lnSpc>
              <a:spcBef>
                <a:spcPts val="0"/>
              </a:spcBef>
              <a:spcAft>
                <a:spcPts val="0"/>
              </a:spcAft>
              <a:buClr>
                <a:srgbClr val="000000"/>
              </a:buClr>
              <a:buSzPts val="2500"/>
              <a:buFont typeface="Helvetica Neue"/>
              <a:buAutoNum type="arabicPeriod"/>
            </a:pPr>
            <a:r>
              <a:rPr lang="es-MX" sz="2500" b="0" i="0" u="none" strike="noStrike" cap="none">
                <a:solidFill>
                  <a:srgbClr val="000000"/>
                </a:solidFill>
                <a:latin typeface="Helvetica Neue"/>
                <a:ea typeface="Helvetica Neue"/>
                <a:cs typeface="Helvetica Neue"/>
                <a:sym typeface="Helvetica Neue"/>
              </a:rPr>
              <a:t>Formato de designación del actor del rol responsable de fase </a:t>
            </a:r>
            <a:endParaRPr/>
          </a:p>
          <a:p>
            <a:pPr marL="457200" marR="0" lvl="4" indent="-457200" algn="l" rtl="0">
              <a:lnSpc>
                <a:spcPct val="100000"/>
              </a:lnSpc>
              <a:spcBef>
                <a:spcPts val="0"/>
              </a:spcBef>
              <a:spcAft>
                <a:spcPts val="0"/>
              </a:spcAft>
              <a:buClr>
                <a:srgbClr val="000000"/>
              </a:buClr>
              <a:buSzPts val="2500"/>
              <a:buFont typeface="Helvetica Neue"/>
              <a:buAutoNum type="arabicPeriod"/>
            </a:pPr>
            <a:r>
              <a:rPr lang="es-MX" sz="2500" b="0" i="0" u="none" strike="noStrike" cap="none">
                <a:solidFill>
                  <a:srgbClr val="000000"/>
                </a:solidFill>
                <a:latin typeface="Helvetica Neue"/>
                <a:ea typeface="Helvetica Neue"/>
                <a:cs typeface="Helvetica Neue"/>
                <a:sym typeface="Helvetica Neue"/>
              </a:rPr>
              <a:t>Formato de oficio de solicitud de designación de actor del rol responsable de fase de difusión para la DGVSPI</a:t>
            </a:r>
            <a:endParaRPr/>
          </a:p>
          <a:p>
            <a:pPr marL="457200" marR="0" lvl="4" indent="-457200" algn="l" rtl="0">
              <a:lnSpc>
                <a:spcPct val="100000"/>
              </a:lnSpc>
              <a:spcBef>
                <a:spcPts val="0"/>
              </a:spcBef>
              <a:spcAft>
                <a:spcPts val="0"/>
              </a:spcAft>
              <a:buClr>
                <a:srgbClr val="000000"/>
              </a:buClr>
              <a:buSzPts val="2500"/>
              <a:buFont typeface="Helvetica Neue"/>
              <a:buAutoNum type="arabicPeriod"/>
            </a:pPr>
            <a:r>
              <a:rPr lang="es-MX" sz="2500" b="0" i="0" u="none" strike="noStrike" cap="none">
                <a:solidFill>
                  <a:srgbClr val="000000"/>
                </a:solidFill>
                <a:latin typeface="Helvetica Neue"/>
                <a:ea typeface="Helvetica Neue"/>
                <a:cs typeface="Helvetica Neue"/>
                <a:sym typeface="Helvetica Neue"/>
              </a:rPr>
              <a:t>Formato de oficio de solicitud de designación de actor de rol responsable de fase a otra UA </a:t>
            </a:r>
            <a:endParaRPr/>
          </a:p>
          <a:p>
            <a:pPr marL="457200" marR="0" lvl="4" indent="-457200" algn="l" rtl="0">
              <a:lnSpc>
                <a:spcPct val="100000"/>
              </a:lnSpc>
              <a:spcBef>
                <a:spcPts val="0"/>
              </a:spcBef>
              <a:spcAft>
                <a:spcPts val="0"/>
              </a:spcAft>
              <a:buClr>
                <a:srgbClr val="000000"/>
              </a:buClr>
              <a:buSzPts val="2500"/>
              <a:buFont typeface="Helvetica Neue"/>
              <a:buAutoNum type="arabicPeriod"/>
            </a:pPr>
            <a:r>
              <a:rPr lang="es-MX" sz="2500" b="0" i="0" u="none" strike="noStrike" cap="none">
                <a:solidFill>
                  <a:srgbClr val="000000"/>
                </a:solidFill>
                <a:latin typeface="Helvetica Neue"/>
                <a:ea typeface="Helvetica Neue"/>
                <a:cs typeface="Helvetica Neue"/>
                <a:sym typeface="Helvetica Neue"/>
              </a:rPr>
              <a:t>Formato de respuesta a solicitud de designación de actor del rol responsable de fase </a:t>
            </a:r>
            <a:endParaRPr/>
          </a:p>
          <a:p>
            <a:pPr marL="0" marR="0" lvl="0" indent="0" algn="l" rtl="0">
              <a:lnSpc>
                <a:spcPct val="100000"/>
              </a:lnSpc>
              <a:spcBef>
                <a:spcPts val="0"/>
              </a:spcBef>
              <a:spcAft>
                <a:spcPts val="0"/>
              </a:spcAft>
              <a:buClr>
                <a:srgbClr val="000000"/>
              </a:buClr>
              <a:buSzPts val="2500"/>
              <a:buFont typeface="Helvetica Neue"/>
              <a:buNone/>
            </a:pPr>
            <a:endParaRPr sz="2500" b="0" i="0" u="none" strike="noStrike" cap="none">
              <a:solidFill>
                <a:srgbClr val="000000"/>
              </a:solidFill>
              <a:latin typeface="Helvetica Neue"/>
              <a:ea typeface="Helvetica Neue"/>
              <a:cs typeface="Helvetica Neue"/>
              <a:sym typeface="Helvetica Neue"/>
            </a:endParaRPr>
          </a:p>
        </p:txBody>
      </p:sp>
      <p:sp>
        <p:nvSpPr>
          <p:cNvPr id="272" name="Google Shape;272;p26"/>
          <p:cNvSpPr/>
          <p:nvPr/>
        </p:nvSpPr>
        <p:spPr>
          <a:xfrm>
            <a:off x="10178594" y="2679532"/>
            <a:ext cx="5529034" cy="532453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2A52"/>
              </a:buClr>
              <a:buSzPts val="4000"/>
              <a:buFont typeface="Helvetica Neue"/>
              <a:buNone/>
            </a:pPr>
            <a:r>
              <a:rPr lang="es-MX" sz="4000" b="1" i="0" u="none" strike="noStrike" cap="none">
                <a:solidFill>
                  <a:srgbClr val="002A52"/>
                </a:solidFill>
                <a:latin typeface="Helvetica Neue"/>
                <a:ea typeface="Helvetica Neue"/>
                <a:cs typeface="Helvetica Neue"/>
                <a:sym typeface="Helvetica Neue"/>
              </a:rPr>
              <a:t>Guía rápida</a:t>
            </a:r>
            <a:endParaRPr/>
          </a:p>
          <a:p>
            <a:pPr marL="0" marR="0" lvl="0" indent="0" algn="l" rtl="0">
              <a:lnSpc>
                <a:spcPct val="100000"/>
              </a:lnSpc>
              <a:spcBef>
                <a:spcPts val="0"/>
              </a:spcBef>
              <a:spcAft>
                <a:spcPts val="0"/>
              </a:spcAft>
              <a:buClr>
                <a:srgbClr val="000000"/>
              </a:buClr>
              <a:buSzPts val="2500"/>
              <a:buFont typeface="Helvetica Neue"/>
              <a:buNone/>
            </a:pPr>
            <a:r>
              <a:rPr lang="es-MX" sz="2500" b="1" i="0" u="none" strike="noStrike" cap="none">
                <a:solidFill>
                  <a:srgbClr val="000000"/>
                </a:solidFill>
                <a:latin typeface="Helvetica Neue"/>
                <a:ea typeface="Helvetica Neue"/>
                <a:cs typeface="Helvetica Neue"/>
                <a:sym typeface="Helvetica Neue"/>
              </a:rPr>
              <a:t>Disponible: Dentro de la plataforma PTracking</a:t>
            </a:r>
            <a:endParaRPr/>
          </a:p>
          <a:p>
            <a:pPr marL="685800" marR="0" lvl="0" indent="-685800" algn="l" rtl="0">
              <a:lnSpc>
                <a:spcPct val="100000"/>
              </a:lnSpc>
              <a:spcBef>
                <a:spcPts val="0"/>
              </a:spcBef>
              <a:spcAft>
                <a:spcPts val="0"/>
              </a:spcAft>
              <a:buClr>
                <a:srgbClr val="000000"/>
              </a:buClr>
              <a:buSzPts val="2500"/>
              <a:buFont typeface="Arial"/>
              <a:buChar char="•"/>
            </a:pPr>
            <a:r>
              <a:rPr lang="es-MX" sz="2500" b="0" i="0" u="none" strike="noStrike" cap="none">
                <a:solidFill>
                  <a:srgbClr val="000000"/>
                </a:solidFill>
                <a:latin typeface="Helvetica Neue"/>
                <a:ea typeface="Helvetica Neue"/>
                <a:cs typeface="Helvetica Neue"/>
                <a:sym typeface="Helvetica Neue"/>
              </a:rPr>
              <a:t>En la primera interacción con el programa se mostrará una segunda pantalla con “consejos” para el uso del sistema segmentado a cada usuario. </a:t>
            </a:r>
            <a:endParaRPr/>
          </a:p>
          <a:p>
            <a:pPr marL="685800" marR="0" lvl="0" indent="-685800" algn="l" rtl="0">
              <a:lnSpc>
                <a:spcPct val="100000"/>
              </a:lnSpc>
              <a:spcBef>
                <a:spcPts val="0"/>
              </a:spcBef>
              <a:spcAft>
                <a:spcPts val="0"/>
              </a:spcAft>
              <a:buClr>
                <a:srgbClr val="000000"/>
              </a:buClr>
              <a:buSzPts val="2500"/>
              <a:buFont typeface="Arial"/>
              <a:buChar char="•"/>
            </a:pPr>
            <a:r>
              <a:rPr lang="es-MX" sz="2500" b="0" i="0" u="none" strike="noStrike" cap="none">
                <a:solidFill>
                  <a:srgbClr val="000000"/>
                </a:solidFill>
                <a:latin typeface="Helvetica Neue"/>
                <a:ea typeface="Helvetica Neue"/>
                <a:cs typeface="Helvetica Neue"/>
                <a:sym typeface="Helvetica Neue"/>
              </a:rPr>
              <a:t>Los consejos será sobre los botones y el menú del sistema para que el usuario pueda interactuar rápidamente con el mismo</a:t>
            </a:r>
            <a:endParaRPr/>
          </a:p>
        </p:txBody>
      </p:sp>
      <p:sp>
        <p:nvSpPr>
          <p:cNvPr id="273" name="Google Shape;273;p26"/>
          <p:cNvSpPr txBox="1"/>
          <p:nvPr/>
        </p:nvSpPr>
        <p:spPr>
          <a:xfrm>
            <a:off x="0" y="2492602"/>
            <a:ext cx="936167" cy="1210588"/>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7200"/>
              <a:buFont typeface="Helvetica Neue"/>
              <a:buNone/>
            </a:pPr>
            <a:r>
              <a:rPr lang="es-MX" sz="7200" b="0" i="0" u="none" strike="noStrike" cap="none">
                <a:solidFill>
                  <a:srgbClr val="000000"/>
                </a:solidFill>
                <a:latin typeface="Helvetica Neue"/>
                <a:ea typeface="Helvetica Neue"/>
                <a:cs typeface="Helvetica Neue"/>
                <a:sym typeface="Helvetica Neue"/>
              </a:rPr>
              <a:t>1)</a:t>
            </a:r>
            <a:endParaRPr/>
          </a:p>
        </p:txBody>
      </p:sp>
      <p:sp>
        <p:nvSpPr>
          <p:cNvPr id="274" name="Google Shape;274;p26"/>
          <p:cNvSpPr txBox="1"/>
          <p:nvPr/>
        </p:nvSpPr>
        <p:spPr>
          <a:xfrm>
            <a:off x="9035598" y="2492602"/>
            <a:ext cx="936167" cy="1210588"/>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7200"/>
              <a:buFont typeface="Helvetica Neue"/>
              <a:buNone/>
            </a:pPr>
            <a:r>
              <a:rPr lang="es-MX" sz="7200" b="0" i="0" u="none" strike="noStrike" cap="none">
                <a:solidFill>
                  <a:srgbClr val="000000"/>
                </a:solidFill>
                <a:latin typeface="Helvetica Neue"/>
                <a:ea typeface="Helvetica Neue"/>
                <a:cs typeface="Helvetica Neue"/>
                <a:sym typeface="Helvetica Neue"/>
              </a:rPr>
              <a:t>2)</a:t>
            </a:r>
            <a:endParaRPr/>
          </a:p>
        </p:txBody>
      </p:sp>
      <p:sp>
        <p:nvSpPr>
          <p:cNvPr id="275" name="Google Shape;275;p26"/>
          <p:cNvSpPr txBox="1"/>
          <p:nvPr/>
        </p:nvSpPr>
        <p:spPr>
          <a:xfrm>
            <a:off x="15914909" y="2484310"/>
            <a:ext cx="936167" cy="1210588"/>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7200"/>
              <a:buFont typeface="Helvetica Neue"/>
              <a:buNone/>
            </a:pPr>
            <a:r>
              <a:rPr lang="es-MX" sz="7200" b="0" i="0" u="none" strike="noStrike" cap="none">
                <a:solidFill>
                  <a:srgbClr val="000000"/>
                </a:solidFill>
                <a:latin typeface="Helvetica Neue"/>
                <a:ea typeface="Helvetica Neue"/>
                <a:cs typeface="Helvetica Neue"/>
                <a:sym typeface="Helvetica Neue"/>
              </a:rPr>
              <a:t>3</a:t>
            </a:r>
            <a:endParaRPr/>
          </a:p>
        </p:txBody>
      </p:sp>
      <p:sp>
        <p:nvSpPr>
          <p:cNvPr id="276" name="Google Shape;276;p26"/>
          <p:cNvSpPr txBox="1"/>
          <p:nvPr/>
        </p:nvSpPr>
        <p:spPr>
          <a:xfrm>
            <a:off x="15884198" y="7657330"/>
            <a:ext cx="936167" cy="1210588"/>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7200"/>
              <a:buFont typeface="Helvetica Neue"/>
              <a:buNone/>
            </a:pPr>
            <a:r>
              <a:rPr lang="es-MX" sz="7200" b="0" i="0" u="none" strike="noStrike" cap="none">
                <a:solidFill>
                  <a:srgbClr val="000000"/>
                </a:solidFill>
                <a:latin typeface="Helvetica Neue"/>
                <a:ea typeface="Helvetica Neue"/>
                <a:cs typeface="Helvetica Neue"/>
                <a:sym typeface="Helvetica Neue"/>
              </a:rPr>
              <a:t>4)</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7"/>
          <p:cNvSpPr txBox="1">
            <a:spLocks noGrp="1"/>
          </p:cNvSpPr>
          <p:nvPr>
            <p:ph type="body" idx="2"/>
          </p:nvPr>
        </p:nvSpPr>
        <p:spPr>
          <a:xfrm>
            <a:off x="1436914" y="365124"/>
            <a:ext cx="21267510" cy="1683208"/>
          </a:xfrm>
          <a:prstGeom prst="rect">
            <a:avLst/>
          </a:prstGeom>
          <a:noFill/>
          <a:ln>
            <a:noFill/>
          </a:ln>
        </p:spPr>
        <p:txBody>
          <a:bodyPr spcFirstLastPara="1" wrap="square" lIns="45700" tIns="45700" rIns="45700" bIns="45700" anchor="t" anchorCtr="0">
            <a:noAutofit/>
          </a:bodyPr>
          <a:lstStyle/>
          <a:p>
            <a:pPr marL="0" lvl="0" indent="0" algn="ctr" rtl="0">
              <a:lnSpc>
                <a:spcPct val="100000"/>
              </a:lnSpc>
              <a:spcBef>
                <a:spcPts val="0"/>
              </a:spcBef>
              <a:spcAft>
                <a:spcPts val="0"/>
              </a:spcAft>
              <a:buClr>
                <a:srgbClr val="002F58"/>
              </a:buClr>
              <a:buSzPts val="9000"/>
              <a:buFont typeface="Arial"/>
              <a:buNone/>
            </a:pPr>
            <a:r>
              <a:rPr lang="es-MX"/>
              <a:t>Ejemplo de Guía rápida</a:t>
            </a:r>
            <a:endParaRPr/>
          </a:p>
        </p:txBody>
      </p:sp>
      <p:sp>
        <p:nvSpPr>
          <p:cNvPr id="282" name="Google Shape;282;p27"/>
          <p:cNvSpPr txBox="1">
            <a:spLocks noGrp="1"/>
          </p:cNvSpPr>
          <p:nvPr>
            <p:ph type="body" idx="3"/>
          </p:nvPr>
        </p:nvSpPr>
        <p:spPr>
          <a:xfrm>
            <a:off x="6955970" y="12466122"/>
            <a:ext cx="16949060" cy="942812"/>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0"/>
              </a:spcAft>
              <a:buClr>
                <a:srgbClr val="092F57"/>
              </a:buClr>
              <a:buSzPts val="6000"/>
              <a:buFont typeface="Arial"/>
              <a:buNone/>
            </a:pPr>
            <a:r>
              <a:rPr lang="es-MX" sz="5400" dirty="0"/>
              <a:t>Guía Rápida Vista Titular de Unidad Administrativa</a:t>
            </a:r>
            <a:endParaRPr sz="5400" dirty="0"/>
          </a:p>
        </p:txBody>
      </p:sp>
      <p:pic>
        <p:nvPicPr>
          <p:cNvPr id="283" name="Google Shape;283;p27"/>
          <p:cNvPicPr preferRelativeResize="0"/>
          <p:nvPr/>
        </p:nvPicPr>
        <p:blipFill rotWithShape="1">
          <a:blip r:embed="rId3">
            <a:alphaModFix/>
          </a:blip>
          <a:srcRect/>
          <a:stretch/>
        </p:blipFill>
        <p:spPr>
          <a:xfrm>
            <a:off x="852597" y="3022407"/>
            <a:ext cx="6676804" cy="3499417"/>
          </a:xfrm>
          <a:prstGeom prst="rect">
            <a:avLst/>
          </a:prstGeom>
          <a:noFill/>
          <a:ln>
            <a:noFill/>
          </a:ln>
        </p:spPr>
      </p:pic>
      <p:pic>
        <p:nvPicPr>
          <p:cNvPr id="284" name="Google Shape;284;p27"/>
          <p:cNvPicPr preferRelativeResize="0"/>
          <p:nvPr/>
        </p:nvPicPr>
        <p:blipFill rotWithShape="1">
          <a:blip r:embed="rId4">
            <a:alphaModFix/>
          </a:blip>
          <a:srcRect/>
          <a:stretch/>
        </p:blipFill>
        <p:spPr>
          <a:xfrm>
            <a:off x="8753814" y="2997359"/>
            <a:ext cx="6419177" cy="3549512"/>
          </a:xfrm>
          <a:prstGeom prst="rect">
            <a:avLst/>
          </a:prstGeom>
          <a:noFill/>
          <a:ln>
            <a:noFill/>
          </a:ln>
        </p:spPr>
      </p:pic>
      <p:pic>
        <p:nvPicPr>
          <p:cNvPr id="285" name="Google Shape;285;p27"/>
          <p:cNvPicPr preferRelativeResize="0"/>
          <p:nvPr/>
        </p:nvPicPr>
        <p:blipFill rotWithShape="1">
          <a:blip r:embed="rId5">
            <a:alphaModFix/>
          </a:blip>
          <a:srcRect/>
          <a:stretch/>
        </p:blipFill>
        <p:spPr>
          <a:xfrm>
            <a:off x="16571755" y="2928203"/>
            <a:ext cx="6440646" cy="3664013"/>
          </a:xfrm>
          <a:prstGeom prst="rect">
            <a:avLst/>
          </a:prstGeom>
          <a:noFill/>
          <a:ln>
            <a:noFill/>
          </a:ln>
        </p:spPr>
      </p:pic>
      <p:pic>
        <p:nvPicPr>
          <p:cNvPr id="286" name="Google Shape;286;p27"/>
          <p:cNvPicPr preferRelativeResize="0"/>
          <p:nvPr/>
        </p:nvPicPr>
        <p:blipFill rotWithShape="1">
          <a:blip r:embed="rId6">
            <a:alphaModFix/>
          </a:blip>
          <a:srcRect/>
          <a:stretch/>
        </p:blipFill>
        <p:spPr>
          <a:xfrm>
            <a:off x="592701" y="7572703"/>
            <a:ext cx="5222305" cy="2637767"/>
          </a:xfrm>
          <a:prstGeom prst="rect">
            <a:avLst/>
          </a:prstGeom>
          <a:noFill/>
          <a:ln>
            <a:noFill/>
          </a:ln>
        </p:spPr>
      </p:pic>
      <p:pic>
        <p:nvPicPr>
          <p:cNvPr id="287" name="Google Shape;287;p27"/>
          <p:cNvPicPr preferRelativeResize="0"/>
          <p:nvPr/>
        </p:nvPicPr>
        <p:blipFill rotWithShape="1">
          <a:blip r:embed="rId7">
            <a:alphaModFix/>
          </a:blip>
          <a:srcRect/>
          <a:stretch/>
        </p:blipFill>
        <p:spPr>
          <a:xfrm>
            <a:off x="6105497" y="7535566"/>
            <a:ext cx="5316934" cy="2974880"/>
          </a:xfrm>
          <a:prstGeom prst="rect">
            <a:avLst/>
          </a:prstGeom>
          <a:noFill/>
          <a:ln>
            <a:noFill/>
          </a:ln>
        </p:spPr>
      </p:pic>
      <p:pic>
        <p:nvPicPr>
          <p:cNvPr id="288" name="Google Shape;288;p27"/>
          <p:cNvPicPr preferRelativeResize="0"/>
          <p:nvPr/>
        </p:nvPicPr>
        <p:blipFill rotWithShape="1">
          <a:blip r:embed="rId8">
            <a:alphaModFix/>
          </a:blip>
          <a:srcRect/>
          <a:stretch/>
        </p:blipFill>
        <p:spPr>
          <a:xfrm>
            <a:off x="11587219" y="7513984"/>
            <a:ext cx="5881156" cy="3181288"/>
          </a:xfrm>
          <a:prstGeom prst="rect">
            <a:avLst/>
          </a:prstGeom>
          <a:noFill/>
          <a:ln>
            <a:noFill/>
          </a:ln>
        </p:spPr>
      </p:pic>
      <p:pic>
        <p:nvPicPr>
          <p:cNvPr id="289" name="Google Shape;289;p27"/>
          <p:cNvPicPr preferRelativeResize="0"/>
          <p:nvPr/>
        </p:nvPicPr>
        <p:blipFill rotWithShape="1">
          <a:blip r:embed="rId9">
            <a:alphaModFix/>
          </a:blip>
          <a:srcRect/>
          <a:stretch/>
        </p:blipFill>
        <p:spPr>
          <a:xfrm>
            <a:off x="17698478" y="7527596"/>
            <a:ext cx="6311833" cy="305572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8"/>
          <p:cNvSpPr txBox="1">
            <a:spLocks noGrp="1"/>
          </p:cNvSpPr>
          <p:nvPr>
            <p:ph type="body" idx="2"/>
          </p:nvPr>
        </p:nvSpPr>
        <p:spPr>
          <a:xfrm>
            <a:off x="1436914" y="365124"/>
            <a:ext cx="21267510" cy="1683208"/>
          </a:xfrm>
          <a:prstGeom prst="rect">
            <a:avLst/>
          </a:prstGeom>
          <a:noFill/>
          <a:ln>
            <a:noFill/>
          </a:ln>
        </p:spPr>
        <p:txBody>
          <a:bodyPr spcFirstLastPara="1" wrap="square" lIns="45700" tIns="45700" rIns="45700" bIns="45700" anchor="t" anchorCtr="0">
            <a:noAutofit/>
          </a:bodyPr>
          <a:lstStyle/>
          <a:p>
            <a:pPr marL="0" lvl="0" indent="0" algn="ctr" rtl="0">
              <a:lnSpc>
                <a:spcPct val="100000"/>
              </a:lnSpc>
              <a:spcBef>
                <a:spcPts val="0"/>
              </a:spcBef>
              <a:spcAft>
                <a:spcPts val="0"/>
              </a:spcAft>
              <a:buClr>
                <a:srgbClr val="002F58"/>
              </a:buClr>
              <a:buSzPts val="9000"/>
              <a:buFont typeface="Arial"/>
              <a:buNone/>
            </a:pPr>
            <a:r>
              <a:rPr lang="es-MX"/>
              <a:t>Ejemplo de Centro de Ayuda</a:t>
            </a:r>
            <a:endParaRPr/>
          </a:p>
        </p:txBody>
      </p:sp>
      <p:sp>
        <p:nvSpPr>
          <p:cNvPr id="295" name="Google Shape;295;p28"/>
          <p:cNvSpPr txBox="1">
            <a:spLocks noGrp="1"/>
          </p:cNvSpPr>
          <p:nvPr>
            <p:ph type="body" idx="3"/>
          </p:nvPr>
        </p:nvSpPr>
        <p:spPr>
          <a:xfrm>
            <a:off x="6955970" y="12466122"/>
            <a:ext cx="16949060" cy="942812"/>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0"/>
              </a:spcAft>
              <a:buClr>
                <a:srgbClr val="092F57"/>
              </a:buClr>
              <a:buSzPts val="6000"/>
              <a:buFont typeface="Arial"/>
              <a:buNone/>
            </a:pPr>
            <a:r>
              <a:rPr lang="es-MX" sz="5400" dirty="0"/>
              <a:t>Centro de Ayuda Vista Titular de Unidad Administrativa</a:t>
            </a:r>
            <a:endParaRPr sz="5400" dirty="0"/>
          </a:p>
        </p:txBody>
      </p:sp>
      <p:pic>
        <p:nvPicPr>
          <p:cNvPr id="296" name="Google Shape;296;p28"/>
          <p:cNvPicPr preferRelativeResize="0"/>
          <p:nvPr/>
        </p:nvPicPr>
        <p:blipFill rotWithShape="1">
          <a:blip r:embed="rId3">
            <a:alphaModFix/>
          </a:blip>
          <a:srcRect/>
          <a:stretch/>
        </p:blipFill>
        <p:spPr>
          <a:xfrm>
            <a:off x="1143001" y="2968400"/>
            <a:ext cx="11201400" cy="7547202"/>
          </a:xfrm>
          <a:prstGeom prst="rect">
            <a:avLst/>
          </a:prstGeom>
          <a:noFill/>
          <a:ln>
            <a:noFill/>
          </a:ln>
        </p:spPr>
      </p:pic>
      <p:pic>
        <p:nvPicPr>
          <p:cNvPr id="297" name="Google Shape;297;p28"/>
          <p:cNvPicPr preferRelativeResize="0"/>
          <p:nvPr/>
        </p:nvPicPr>
        <p:blipFill rotWithShape="1">
          <a:blip r:embed="rId4">
            <a:alphaModFix/>
          </a:blip>
          <a:srcRect/>
          <a:stretch/>
        </p:blipFill>
        <p:spPr>
          <a:xfrm>
            <a:off x="12528100" y="2692572"/>
            <a:ext cx="11039475" cy="4191000"/>
          </a:xfrm>
          <a:prstGeom prst="rect">
            <a:avLst/>
          </a:prstGeom>
          <a:noFill/>
          <a:ln>
            <a:noFill/>
          </a:ln>
        </p:spPr>
      </p:pic>
      <p:pic>
        <p:nvPicPr>
          <p:cNvPr id="298" name="Google Shape;298;p28"/>
          <p:cNvPicPr preferRelativeResize="0"/>
          <p:nvPr/>
        </p:nvPicPr>
        <p:blipFill rotWithShape="1">
          <a:blip r:embed="rId4">
            <a:alphaModFix/>
          </a:blip>
          <a:srcRect/>
          <a:stretch/>
        </p:blipFill>
        <p:spPr>
          <a:xfrm>
            <a:off x="12528100" y="6885470"/>
            <a:ext cx="11039475" cy="4191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9870168" y="9407675"/>
            <a:ext cx="12834257" cy="2286002"/>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0"/>
              </a:spcAft>
              <a:buClr>
                <a:srgbClr val="092F57"/>
              </a:buClr>
              <a:buSzPts val="8640"/>
              <a:buFont typeface="Arial"/>
              <a:buNone/>
            </a:pPr>
            <a:r>
              <a:rPr lang="es-MX" sz="8640"/>
              <a:t>Contexto</a:t>
            </a:r>
            <a:endParaRPr sz="864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Google Shape;44;p9"/>
          <p:cNvSpPr txBox="1"/>
          <p:nvPr/>
        </p:nvSpPr>
        <p:spPr>
          <a:xfrm>
            <a:off x="15540518" y="319800"/>
            <a:ext cx="8063400" cy="1683300"/>
          </a:xfrm>
          <a:prstGeom prst="rect">
            <a:avLst/>
          </a:prstGeom>
          <a:noFill/>
          <a:ln>
            <a:noFill/>
          </a:ln>
        </p:spPr>
        <p:txBody>
          <a:bodyPr spcFirstLastPara="1" wrap="square" lIns="45700" tIns="45700" rIns="45700" bIns="45700" anchor="t" anchorCtr="0">
            <a:noAutofit/>
          </a:bodyPr>
          <a:lstStyle/>
          <a:p>
            <a:pPr marL="0" lvl="0" indent="0" algn="ctr" rtl="0">
              <a:spcBef>
                <a:spcPts val="0"/>
              </a:spcBef>
              <a:spcAft>
                <a:spcPts val="0"/>
              </a:spcAft>
              <a:buNone/>
            </a:pPr>
            <a:r>
              <a:rPr lang="es-MX" sz="9000" b="1">
                <a:solidFill>
                  <a:srgbClr val="002F58"/>
                </a:solidFill>
              </a:rPr>
              <a:t>Contexto</a:t>
            </a:r>
            <a:endParaRPr sz="9000" b="1">
              <a:solidFill>
                <a:srgbClr val="002F58"/>
              </a:solidFill>
            </a:endParaRPr>
          </a:p>
        </p:txBody>
      </p:sp>
      <p:cxnSp>
        <p:nvCxnSpPr>
          <p:cNvPr id="45" name="Google Shape;45;p9"/>
          <p:cNvCxnSpPr>
            <a:endCxn id="46" idx="4"/>
          </p:cNvCxnSpPr>
          <p:nvPr/>
        </p:nvCxnSpPr>
        <p:spPr>
          <a:xfrm>
            <a:off x="1336275" y="1166850"/>
            <a:ext cx="5400" cy="8763000"/>
          </a:xfrm>
          <a:prstGeom prst="straightConnector1">
            <a:avLst/>
          </a:prstGeom>
          <a:noFill/>
          <a:ln w="38100" cap="flat" cmpd="sng">
            <a:solidFill>
              <a:srgbClr val="A7A7A7"/>
            </a:solidFill>
            <a:prstDash val="dash"/>
            <a:round/>
            <a:headEnd type="none" w="med" len="med"/>
            <a:tailEnd type="none" w="med" len="med"/>
          </a:ln>
        </p:spPr>
      </p:cxnSp>
      <p:sp>
        <p:nvSpPr>
          <p:cNvPr id="47" name="Google Shape;47;p9"/>
          <p:cNvSpPr/>
          <p:nvPr/>
        </p:nvSpPr>
        <p:spPr>
          <a:xfrm>
            <a:off x="1183875" y="1003650"/>
            <a:ext cx="315600" cy="315600"/>
          </a:xfrm>
          <a:prstGeom prst="ellipse">
            <a:avLst/>
          </a:prstGeom>
          <a:solidFill>
            <a:srgbClr val="535353"/>
          </a:solidFill>
          <a:ln w="9525" cap="flat" cmpd="sng">
            <a:solidFill>
              <a:srgbClr val="A7A7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p:nvPr/>
        </p:nvSpPr>
        <p:spPr>
          <a:xfrm>
            <a:off x="1183875" y="4204050"/>
            <a:ext cx="315600" cy="315600"/>
          </a:xfrm>
          <a:prstGeom prst="ellipse">
            <a:avLst/>
          </a:prstGeom>
          <a:solidFill>
            <a:srgbClr val="535353"/>
          </a:solidFill>
          <a:ln w="9525" cap="flat" cmpd="sng">
            <a:solidFill>
              <a:srgbClr val="A7A7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9"/>
          <p:cNvSpPr/>
          <p:nvPr/>
        </p:nvSpPr>
        <p:spPr>
          <a:xfrm>
            <a:off x="1183875" y="6794850"/>
            <a:ext cx="315600" cy="315600"/>
          </a:xfrm>
          <a:prstGeom prst="ellipse">
            <a:avLst/>
          </a:prstGeom>
          <a:solidFill>
            <a:srgbClr val="535353"/>
          </a:solidFill>
          <a:ln w="9525" cap="flat" cmpd="sng">
            <a:solidFill>
              <a:srgbClr val="A7A7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p:nvPr/>
        </p:nvSpPr>
        <p:spPr>
          <a:xfrm>
            <a:off x="1183875" y="9614250"/>
            <a:ext cx="315600" cy="315600"/>
          </a:xfrm>
          <a:prstGeom prst="ellipse">
            <a:avLst/>
          </a:prstGeom>
          <a:solidFill>
            <a:srgbClr val="535353"/>
          </a:solidFill>
          <a:ln w="9525" cap="flat" cmpd="sng">
            <a:solidFill>
              <a:srgbClr val="A7A7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9"/>
          <p:cNvSpPr/>
          <p:nvPr/>
        </p:nvSpPr>
        <p:spPr>
          <a:xfrm flipH="1">
            <a:off x="2369050" y="938250"/>
            <a:ext cx="8063400" cy="842400"/>
          </a:xfrm>
          <a:prstGeom prst="homePlate">
            <a:avLst>
              <a:gd name="adj" fmla="val 50000"/>
            </a:avLst>
          </a:prstGeom>
          <a:solidFill>
            <a:srgbClr val="535353"/>
          </a:solidFill>
          <a:ln w="9525" cap="flat" cmpd="sng">
            <a:solidFill>
              <a:srgbClr val="A7A7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9"/>
          <p:cNvSpPr txBox="1"/>
          <p:nvPr/>
        </p:nvSpPr>
        <p:spPr>
          <a:xfrm>
            <a:off x="3200400" y="112500"/>
            <a:ext cx="7604700" cy="601500"/>
          </a:xfrm>
          <a:prstGeom prst="rect">
            <a:avLst/>
          </a:prstGeom>
          <a:noFill/>
          <a:ln>
            <a:noFill/>
          </a:ln>
        </p:spPr>
        <p:txBody>
          <a:bodyPr spcFirstLastPara="1" wrap="square" lIns="91425" tIns="91425" rIns="91425" bIns="91425" anchor="t" anchorCtr="0">
            <a:noAutofit/>
          </a:bodyPr>
          <a:lstStyle/>
          <a:p>
            <a:pPr marL="0" lvl="0" indent="0" algn="l" rtl="0">
              <a:spcBef>
                <a:spcPts val="5900"/>
              </a:spcBef>
              <a:spcAft>
                <a:spcPts val="0"/>
              </a:spcAft>
              <a:buNone/>
            </a:pPr>
            <a:r>
              <a:rPr lang="es-MX" sz="5000">
                <a:solidFill>
                  <a:srgbClr val="FFFFFF"/>
                </a:solidFill>
              </a:rPr>
              <a:t>Texto Normativo</a:t>
            </a:r>
            <a:endParaRPr sz="5000">
              <a:solidFill>
                <a:srgbClr val="FFFFFF"/>
              </a:solidFill>
            </a:endParaRPr>
          </a:p>
        </p:txBody>
      </p:sp>
      <p:sp>
        <p:nvSpPr>
          <p:cNvPr id="52" name="Google Shape;52;p9"/>
          <p:cNvSpPr txBox="1"/>
          <p:nvPr/>
        </p:nvSpPr>
        <p:spPr>
          <a:xfrm>
            <a:off x="2540750" y="1624050"/>
            <a:ext cx="17148300" cy="942900"/>
          </a:xfrm>
          <a:prstGeom prst="rect">
            <a:avLst/>
          </a:prstGeom>
          <a:noFill/>
          <a:ln>
            <a:noFill/>
          </a:ln>
        </p:spPr>
        <p:txBody>
          <a:bodyPr spcFirstLastPara="1" wrap="square" lIns="91425" tIns="91425" rIns="91425" bIns="91425" anchor="t" anchorCtr="0">
            <a:noAutofit/>
          </a:bodyPr>
          <a:lstStyle/>
          <a:p>
            <a:pPr marL="0" lvl="0" indent="0" algn="l" rtl="0">
              <a:spcBef>
                <a:spcPts val="5900"/>
              </a:spcBef>
              <a:spcAft>
                <a:spcPts val="0"/>
              </a:spcAft>
              <a:buNone/>
            </a:pPr>
            <a:r>
              <a:rPr lang="es-MX" sz="3800">
                <a:solidFill>
                  <a:srgbClr val="000000"/>
                </a:solidFill>
              </a:rPr>
              <a:t>Regula el Proceso de </a:t>
            </a:r>
            <a:r>
              <a:rPr lang="es-MX" sz="3800"/>
              <a:t>Producción de Información Estadística y Geográfica</a:t>
            </a:r>
            <a:endParaRPr sz="3800">
              <a:solidFill>
                <a:srgbClr val="000000"/>
              </a:solidFill>
            </a:endParaRPr>
          </a:p>
        </p:txBody>
      </p:sp>
      <p:sp>
        <p:nvSpPr>
          <p:cNvPr id="53" name="Google Shape;53;p9"/>
          <p:cNvSpPr txBox="1"/>
          <p:nvPr/>
        </p:nvSpPr>
        <p:spPr>
          <a:xfrm>
            <a:off x="2693150" y="4186650"/>
            <a:ext cx="16815600" cy="57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MX" sz="3300" b="1"/>
              <a:t>2016-2017</a:t>
            </a:r>
            <a:endParaRPr sz="3300" b="1">
              <a:solidFill>
                <a:srgbClr val="000000"/>
              </a:solidFill>
            </a:endParaRPr>
          </a:p>
          <a:p>
            <a:pPr marL="3657600" lvl="0" indent="0" algn="l" rtl="0">
              <a:spcBef>
                <a:spcPts val="0"/>
              </a:spcBef>
              <a:spcAft>
                <a:spcPts val="0"/>
              </a:spcAft>
              <a:buNone/>
            </a:pPr>
            <a:r>
              <a:rPr lang="es-MX" sz="3300"/>
              <a:t>*Se realizaron más de 50 reuniones de trabajo con los encargados de la conceptualización, diseño, producción, análisis y difusión. </a:t>
            </a:r>
            <a:endParaRPr sz="3300"/>
          </a:p>
          <a:p>
            <a:pPr marL="3200400" lvl="0" indent="0" algn="l" rtl="0">
              <a:spcBef>
                <a:spcPts val="0"/>
              </a:spcBef>
              <a:spcAft>
                <a:spcPts val="0"/>
              </a:spcAft>
              <a:buNone/>
            </a:pPr>
            <a:r>
              <a:rPr lang="es-MX" sz="3300"/>
              <a:t>    *Creación de un anteproyecto de Norma</a:t>
            </a:r>
            <a:r>
              <a:rPr lang="es-MX" sz="3300">
                <a:solidFill>
                  <a:srgbClr val="000000"/>
                </a:solidFill>
              </a:rPr>
              <a:t> </a:t>
            </a:r>
            <a:endParaRPr sz="3300"/>
          </a:p>
        </p:txBody>
      </p:sp>
      <p:sp>
        <p:nvSpPr>
          <p:cNvPr id="54" name="Google Shape;54;p9"/>
          <p:cNvSpPr txBox="1"/>
          <p:nvPr/>
        </p:nvSpPr>
        <p:spPr>
          <a:xfrm>
            <a:off x="2673950" y="6403025"/>
            <a:ext cx="19484400" cy="60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MX" sz="3300"/>
              <a:t> </a:t>
            </a:r>
            <a:endParaRPr sz="3300">
              <a:solidFill>
                <a:srgbClr val="000000"/>
              </a:solidFill>
            </a:endParaRPr>
          </a:p>
          <a:p>
            <a:pPr marL="0" lvl="0" indent="0" algn="l" rtl="0">
              <a:spcBef>
                <a:spcPts val="0"/>
              </a:spcBef>
              <a:spcAft>
                <a:spcPts val="0"/>
              </a:spcAft>
              <a:buNone/>
            </a:pPr>
            <a:r>
              <a:rPr lang="es-MX" sz="3300" b="1"/>
              <a:t>2018</a:t>
            </a:r>
            <a:r>
              <a:rPr lang="es-MX" sz="3300">
                <a:solidFill>
                  <a:srgbClr val="000000"/>
                </a:solidFill>
              </a:rPr>
              <a:t>  </a:t>
            </a:r>
            <a:endParaRPr sz="3300">
              <a:solidFill>
                <a:srgbClr val="000000"/>
              </a:solidFill>
            </a:endParaRPr>
          </a:p>
          <a:p>
            <a:pPr marL="3657600" lvl="0" indent="0" algn="l" rtl="0">
              <a:spcBef>
                <a:spcPts val="0"/>
              </a:spcBef>
              <a:spcAft>
                <a:spcPts val="0"/>
              </a:spcAft>
              <a:buNone/>
            </a:pPr>
            <a:r>
              <a:rPr lang="es-MX" sz="3300">
                <a:solidFill>
                  <a:srgbClr val="000000"/>
                </a:solidFill>
              </a:rPr>
              <a:t>*La N</a:t>
            </a:r>
            <a:r>
              <a:rPr lang="es-MX" sz="3300"/>
              <a:t>orma MPEG entra en vigor el 6 de septiembre de 2018</a:t>
            </a:r>
            <a:endParaRPr sz="3300"/>
          </a:p>
          <a:p>
            <a:pPr marL="3657600" lvl="0" indent="0" algn="l" rtl="0">
              <a:spcBef>
                <a:spcPts val="0"/>
              </a:spcBef>
              <a:spcAft>
                <a:spcPts val="0"/>
              </a:spcAft>
              <a:buNone/>
            </a:pPr>
            <a:r>
              <a:rPr lang="es-MX" sz="3300"/>
              <a:t>*</a:t>
            </a:r>
            <a:r>
              <a:rPr lang="es-MX" sz="3300">
                <a:solidFill>
                  <a:srgbClr val="000000"/>
                </a:solidFill>
              </a:rPr>
              <a:t>Realización de 15 </a:t>
            </a:r>
            <a:r>
              <a:rPr lang="es-MX" sz="3300"/>
              <a:t>conferencias multitudinarias en los auditorios de Aguascalientes y CDMX </a:t>
            </a:r>
            <a:endParaRPr sz="3300">
              <a:solidFill>
                <a:srgbClr val="000000"/>
              </a:solidFill>
            </a:endParaRPr>
          </a:p>
        </p:txBody>
      </p:sp>
      <p:sp>
        <p:nvSpPr>
          <p:cNvPr id="55" name="Google Shape;55;p9"/>
          <p:cNvSpPr txBox="1"/>
          <p:nvPr/>
        </p:nvSpPr>
        <p:spPr>
          <a:xfrm>
            <a:off x="2625675" y="8995200"/>
            <a:ext cx="16299300" cy="197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300">
              <a:solidFill>
                <a:srgbClr val="000000"/>
              </a:solidFill>
            </a:endParaRPr>
          </a:p>
          <a:p>
            <a:pPr marL="0" lvl="0" indent="0" algn="l" rtl="0">
              <a:spcBef>
                <a:spcPts val="0"/>
              </a:spcBef>
              <a:spcAft>
                <a:spcPts val="0"/>
              </a:spcAft>
              <a:buNone/>
            </a:pPr>
            <a:r>
              <a:rPr lang="es-MX" sz="3300" b="1"/>
              <a:t>Finales de 2018 </a:t>
            </a:r>
            <a:r>
              <a:rPr lang="es-MX" sz="3300">
                <a:solidFill>
                  <a:srgbClr val="000000"/>
                </a:solidFill>
              </a:rPr>
              <a:t> </a:t>
            </a:r>
            <a:endParaRPr sz="3300"/>
          </a:p>
          <a:p>
            <a:pPr marL="3657600" lvl="0" indent="0" algn="l" rtl="0">
              <a:spcBef>
                <a:spcPts val="0"/>
              </a:spcBef>
              <a:spcAft>
                <a:spcPts val="0"/>
              </a:spcAft>
              <a:buNone/>
            </a:pPr>
            <a:r>
              <a:rPr lang="es-MX" sz="3300"/>
              <a:t>*Se plantea una nueva estrategia de comunicación y capacitación para todo el Instituto </a:t>
            </a:r>
            <a:endParaRPr sz="3300">
              <a:solidFill>
                <a:srgbClr val="000000"/>
              </a:solidFill>
            </a:endParaRPr>
          </a:p>
          <a:p>
            <a:pPr marL="0" lvl="0" indent="0" algn="l" rtl="0">
              <a:spcBef>
                <a:spcPts val="0"/>
              </a:spcBef>
              <a:spcAft>
                <a:spcPts val="0"/>
              </a:spcAft>
              <a:buNone/>
            </a:pPr>
            <a:endParaRPr sz="3300">
              <a:solidFill>
                <a:srgbClr val="000000"/>
              </a:solidFill>
            </a:endParaRPr>
          </a:p>
          <a:p>
            <a:pPr marL="1371600" lvl="0" indent="0" algn="l" rtl="0">
              <a:spcBef>
                <a:spcPts val="0"/>
              </a:spcBef>
              <a:spcAft>
                <a:spcPts val="0"/>
              </a:spcAft>
              <a:buNone/>
            </a:pPr>
            <a:endParaRPr sz="33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0"/>
          <p:cNvSpPr/>
          <p:nvPr/>
        </p:nvSpPr>
        <p:spPr>
          <a:xfrm>
            <a:off x="0" y="11866625"/>
            <a:ext cx="25112400" cy="1978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0"/>
          <p:cNvSpPr txBox="1">
            <a:spLocks noGrp="1"/>
          </p:cNvSpPr>
          <p:nvPr>
            <p:ph type="body" idx="2"/>
          </p:nvPr>
        </p:nvSpPr>
        <p:spPr>
          <a:xfrm>
            <a:off x="1436914" y="365124"/>
            <a:ext cx="21267600" cy="1683300"/>
          </a:xfrm>
          <a:prstGeom prst="rect">
            <a:avLst/>
          </a:prstGeom>
        </p:spPr>
        <p:txBody>
          <a:bodyPr spcFirstLastPara="1" wrap="square" lIns="45700" tIns="45700" rIns="45700" bIns="45700" anchor="t" anchorCtr="0">
            <a:noAutofit/>
          </a:bodyPr>
          <a:lstStyle/>
          <a:p>
            <a:pPr marL="0" lvl="0" indent="0" algn="ctr" rtl="0">
              <a:spcBef>
                <a:spcPts val="0"/>
              </a:spcBef>
              <a:spcAft>
                <a:spcPts val="0"/>
              </a:spcAft>
              <a:buNone/>
            </a:pPr>
            <a:r>
              <a:rPr lang="es-MX"/>
              <a:t>Hallazgos Identificados</a:t>
            </a:r>
            <a:endParaRPr/>
          </a:p>
        </p:txBody>
      </p:sp>
      <p:sp>
        <p:nvSpPr>
          <p:cNvPr id="62" name="Google Shape;62;p10"/>
          <p:cNvSpPr txBox="1"/>
          <p:nvPr/>
        </p:nvSpPr>
        <p:spPr>
          <a:xfrm>
            <a:off x="1068725" y="2182145"/>
            <a:ext cx="21863100" cy="8359200"/>
          </a:xfrm>
          <a:prstGeom prst="rect">
            <a:avLst/>
          </a:prstGeom>
          <a:noFill/>
          <a:ln>
            <a:noFill/>
          </a:ln>
        </p:spPr>
        <p:txBody>
          <a:bodyPr spcFirstLastPara="1" wrap="square" lIns="91425" tIns="91425" rIns="91425" bIns="91425" anchor="t" anchorCtr="0">
            <a:noAutofit/>
          </a:bodyPr>
          <a:lstStyle/>
          <a:p>
            <a:pPr marL="457200" lvl="0" indent="-425450">
              <a:lnSpc>
                <a:spcPct val="118000"/>
              </a:lnSpc>
              <a:buClr>
                <a:srgbClr val="FF0000"/>
              </a:buClr>
              <a:buSzPts val="3100"/>
              <a:buAutoNum type="arabicParenR"/>
            </a:pPr>
            <a:r>
              <a:rPr lang="es-MX" sz="2800" dirty="0">
                <a:solidFill>
                  <a:srgbClr val="FF0000"/>
                </a:solidFill>
              </a:rPr>
              <a:t>En una proporción baja se ha encontrado con personas que no identifican sus actividades en la norma y se presenta un sentimiento de riesgo sobre su participación dentro del Instituto.  </a:t>
            </a:r>
          </a:p>
          <a:p>
            <a:pPr marL="31750" lvl="1">
              <a:lnSpc>
                <a:spcPct val="118000"/>
              </a:lnSpc>
              <a:buClr>
                <a:srgbClr val="FF0000"/>
              </a:buClr>
              <a:buSzPts val="3100"/>
            </a:pPr>
            <a:r>
              <a:rPr lang="es-MX" sz="2800" dirty="0"/>
              <a:t>		Este supuesto debe erradicarse considerando que es contrario a la intención de la Norma. </a:t>
            </a:r>
          </a:p>
          <a:p>
            <a:pPr marL="31750" lvl="1">
              <a:lnSpc>
                <a:spcPct val="118000"/>
              </a:lnSpc>
              <a:buClr>
                <a:srgbClr val="FF0000"/>
              </a:buClr>
              <a:buSzPts val="3100"/>
            </a:pPr>
            <a:r>
              <a:rPr lang="es-MX" sz="2800" dirty="0"/>
              <a:t>		Al formalizar los procesos de apoyo (gestión de metadatos, gestión de infraestructura, gestión de datos, etc. ) se 		podrá tener una visión más clara del rol de cada integrante del Instituto</a:t>
            </a:r>
            <a:r>
              <a:rPr lang="es-MX" sz="2800" dirty="0">
                <a:solidFill>
                  <a:srgbClr val="FF0000"/>
                </a:solidFill>
              </a:rPr>
              <a:t>.  </a:t>
            </a:r>
            <a:endParaRPr sz="2800" dirty="0">
              <a:solidFill>
                <a:srgbClr val="FF0000"/>
              </a:solidFill>
            </a:endParaRPr>
          </a:p>
          <a:p>
            <a:pPr lvl="0">
              <a:lnSpc>
                <a:spcPct val="118000"/>
              </a:lnSpc>
            </a:pPr>
            <a:r>
              <a:rPr lang="es-MX" sz="2800" dirty="0">
                <a:solidFill>
                  <a:srgbClr val="FF0000"/>
                </a:solidFill>
              </a:rPr>
              <a:t>2) Barrera de entendimiento conceptual, una mayor comprensión del enfoque a procesos, logrará una adaptación más fluida a la Norma MPEG </a:t>
            </a:r>
            <a:endParaRPr sz="2800" b="1" dirty="0">
              <a:solidFill>
                <a:schemeClr val="dk1"/>
              </a:solidFill>
            </a:endParaRPr>
          </a:p>
          <a:p>
            <a:pPr marL="1371600" lvl="0" indent="0" algn="l" rtl="0">
              <a:spcBef>
                <a:spcPts val="0"/>
              </a:spcBef>
              <a:spcAft>
                <a:spcPts val="0"/>
              </a:spcAft>
              <a:buNone/>
            </a:pPr>
            <a:r>
              <a:rPr lang="es-MX" sz="2800" b="1" dirty="0">
                <a:solidFill>
                  <a:schemeClr val="dk1"/>
                </a:solidFill>
              </a:rPr>
              <a:t>Para ello se realizó lo siguiente: </a:t>
            </a:r>
            <a:endParaRPr sz="2800" b="1" dirty="0">
              <a:solidFill>
                <a:schemeClr val="dk1"/>
              </a:solidFill>
            </a:endParaRPr>
          </a:p>
          <a:p>
            <a:pPr marL="1371600" lvl="0" indent="0" algn="l" rtl="0">
              <a:spcBef>
                <a:spcPts val="0"/>
              </a:spcBef>
              <a:spcAft>
                <a:spcPts val="0"/>
              </a:spcAft>
              <a:buNone/>
            </a:pPr>
            <a:r>
              <a:rPr lang="es-MX" sz="2800" u="sng" dirty="0">
                <a:solidFill>
                  <a:schemeClr val="dk1"/>
                </a:solidFill>
              </a:rPr>
              <a:t>Capacitación </a:t>
            </a:r>
            <a:r>
              <a:rPr lang="es-MX" sz="2800" dirty="0">
                <a:solidFill>
                  <a:schemeClr val="dk1"/>
                </a:solidFill>
              </a:rPr>
              <a:t>→ Anclado en reforzar conocimientos del enfoque a procesos y la motivación de la generación de la Norma. Se creó un curso básico de conocimiento general para así identificar los puntos que necesitan profundizarse y reconocer la población objetivo por contenido.   </a:t>
            </a:r>
            <a:endParaRPr sz="2800" dirty="0">
              <a:solidFill>
                <a:schemeClr val="dk1"/>
              </a:solidFill>
            </a:endParaRPr>
          </a:p>
          <a:p>
            <a:pPr marL="1371600" lvl="0" indent="0" algn="l" rtl="0">
              <a:spcBef>
                <a:spcPts val="0"/>
              </a:spcBef>
              <a:spcAft>
                <a:spcPts val="0"/>
              </a:spcAft>
              <a:buNone/>
            </a:pPr>
            <a:r>
              <a:rPr lang="es-MX" sz="2800" u="sng" dirty="0">
                <a:solidFill>
                  <a:schemeClr val="dk1"/>
                </a:solidFill>
              </a:rPr>
              <a:t>Creación de banco de conocimiento</a:t>
            </a:r>
            <a:r>
              <a:rPr lang="es-MX" sz="2800" dirty="0">
                <a:solidFill>
                  <a:schemeClr val="dk1"/>
                </a:solidFill>
              </a:rPr>
              <a:t> → impulsado por el grupo de procesos, disponible en la Intranet Institucional. </a:t>
            </a:r>
            <a:endParaRPr sz="2800" dirty="0">
              <a:solidFill>
                <a:schemeClr val="dk1"/>
              </a:solidFill>
            </a:endParaRPr>
          </a:p>
          <a:p>
            <a:pPr marL="1371600" lvl="0" indent="0" algn="l" rtl="0">
              <a:spcBef>
                <a:spcPts val="0"/>
              </a:spcBef>
              <a:spcAft>
                <a:spcPts val="0"/>
              </a:spcAft>
              <a:buNone/>
            </a:pPr>
            <a:r>
              <a:rPr lang="es-MX" sz="2800" u="sng" dirty="0">
                <a:solidFill>
                  <a:schemeClr val="dk1"/>
                </a:solidFill>
              </a:rPr>
              <a:t>Nuevas presentacione</a:t>
            </a:r>
            <a:r>
              <a:rPr lang="es-MX" sz="2800" dirty="0">
                <a:solidFill>
                  <a:schemeClr val="dk1"/>
                </a:solidFill>
              </a:rPr>
              <a:t>s → Contenido con una imagen nueva, mostrando los principios básicos del enfoque  a procesos, estandarización, calidad en el INEGI, palabras clave, el MPEG, particularidades de la norma así como sugerencias para un mejor entendimiento en la lectura de la misma, además, se ejemplifica el MPEG con dos programas del Instituto: Información Topográfica 1:50000 y Encuesta Nacional de los Hogares.</a:t>
            </a:r>
            <a:endParaRPr sz="2800" dirty="0">
              <a:solidFill>
                <a:schemeClr val="dk1"/>
              </a:solidFill>
            </a:endParaRPr>
          </a:p>
          <a:p>
            <a:pPr marL="1371600" lvl="0" indent="0" algn="l" rtl="0">
              <a:spcBef>
                <a:spcPts val="0"/>
              </a:spcBef>
              <a:spcAft>
                <a:spcPts val="0"/>
              </a:spcAft>
              <a:buNone/>
            </a:pPr>
            <a:r>
              <a:rPr lang="es-MX" sz="2800" i="1" dirty="0">
                <a:solidFill>
                  <a:schemeClr val="dk1"/>
                </a:solidFill>
              </a:rPr>
              <a:t>Presentadas en más de 6 ocasiones a partir de marzo 2019 en el auditorio de Aguascalientes Sede, Parque </a:t>
            </a:r>
            <a:r>
              <a:rPr lang="es-MX" sz="2800" i="1" dirty="0" err="1">
                <a:solidFill>
                  <a:schemeClr val="dk1"/>
                </a:solidFill>
              </a:rPr>
              <a:t>Heroes</a:t>
            </a:r>
            <a:r>
              <a:rPr lang="es-MX" sz="2800" i="1" dirty="0">
                <a:solidFill>
                  <a:schemeClr val="dk1"/>
                </a:solidFill>
              </a:rPr>
              <a:t> y CDMX</a:t>
            </a:r>
            <a:endParaRPr sz="2800" i="1" dirty="0">
              <a:solidFill>
                <a:schemeClr val="dk1"/>
              </a:solidFill>
            </a:endParaRPr>
          </a:p>
          <a:p>
            <a:pPr marL="0" lvl="0" indent="0" algn="l" rtl="0">
              <a:lnSpc>
                <a:spcPct val="118000"/>
              </a:lnSpc>
              <a:spcBef>
                <a:spcPts val="0"/>
              </a:spcBef>
              <a:spcAft>
                <a:spcPts val="0"/>
              </a:spcAft>
              <a:buNone/>
            </a:pPr>
            <a:r>
              <a:rPr lang="es-MX" sz="2800" dirty="0">
                <a:solidFill>
                  <a:srgbClr val="FF0000"/>
                </a:solidFill>
              </a:rPr>
              <a:t>3) Gran motivación por parte de las UA que </a:t>
            </a:r>
            <a:r>
              <a:rPr lang="es-MX" sz="2800" b="1" u="sng" dirty="0">
                <a:solidFill>
                  <a:srgbClr val="FF0000"/>
                </a:solidFill>
              </a:rPr>
              <a:t>no </a:t>
            </a:r>
            <a:r>
              <a:rPr lang="es-MX" sz="2800" dirty="0">
                <a:solidFill>
                  <a:srgbClr val="FF0000"/>
                </a:solidFill>
              </a:rPr>
              <a:t>producen información por alinear </a:t>
            </a:r>
            <a:r>
              <a:rPr lang="es-MX" sz="2800" u="sng" dirty="0">
                <a:solidFill>
                  <a:srgbClr val="FF0000"/>
                </a:solidFill>
              </a:rPr>
              <a:t>sus </a:t>
            </a:r>
            <a:r>
              <a:rPr lang="es-MX" sz="2800" dirty="0">
                <a:solidFill>
                  <a:srgbClr val="FF0000"/>
                </a:solidFill>
              </a:rPr>
              <a:t>procesos al MPEG. </a:t>
            </a:r>
            <a:endParaRPr sz="2800" b="1" dirty="0">
              <a:solidFill>
                <a:schemeClr val="dk1"/>
              </a:solidFill>
            </a:endParaRPr>
          </a:p>
          <a:p>
            <a:pPr marL="1371600" lvl="0" indent="0" algn="l" rtl="0">
              <a:spcBef>
                <a:spcPts val="0"/>
              </a:spcBef>
              <a:spcAft>
                <a:spcPts val="0"/>
              </a:spcAft>
              <a:buNone/>
            </a:pPr>
            <a:r>
              <a:rPr lang="es-MX" sz="2800" b="1" dirty="0">
                <a:solidFill>
                  <a:schemeClr val="dk1"/>
                </a:solidFill>
              </a:rPr>
              <a:t>Organización de cursos de capacitación en torno a:</a:t>
            </a:r>
            <a:endParaRPr sz="2800" b="1" dirty="0">
              <a:solidFill>
                <a:schemeClr val="dk1"/>
              </a:solidFill>
            </a:endParaRPr>
          </a:p>
          <a:p>
            <a:pPr marL="1371600" lvl="0" indent="0" algn="l" rtl="0">
              <a:spcBef>
                <a:spcPts val="0"/>
              </a:spcBef>
              <a:spcAft>
                <a:spcPts val="0"/>
              </a:spcAft>
              <a:buNone/>
            </a:pPr>
            <a:r>
              <a:rPr lang="es-MX" sz="2800" dirty="0">
                <a:solidFill>
                  <a:schemeClr val="dk1"/>
                </a:solidFill>
              </a:rPr>
              <a:t>Reforzar el enfoque a procesos y el modelo de producción de Información Estadística y Geográfica</a:t>
            </a:r>
            <a:endParaRPr sz="2800" dirty="0">
              <a:solidFill>
                <a:schemeClr val="dk1"/>
              </a:solidFill>
            </a:endParaRPr>
          </a:p>
          <a:p>
            <a:pPr marL="1371600" lvl="0" indent="0" algn="l" rtl="0">
              <a:spcBef>
                <a:spcPts val="0"/>
              </a:spcBef>
              <a:spcAft>
                <a:spcPts val="0"/>
              </a:spcAft>
              <a:buNone/>
            </a:pPr>
            <a:r>
              <a:rPr lang="es-MX" sz="2800" dirty="0">
                <a:solidFill>
                  <a:schemeClr val="dk1"/>
                </a:solidFill>
              </a:rPr>
              <a:t>Los sujetos obligados al cumplimiento de la Norma</a:t>
            </a:r>
            <a:endParaRPr sz="2800" dirty="0">
              <a:solidFill>
                <a:schemeClr val="dk1"/>
              </a:solidFill>
            </a:endParaRPr>
          </a:p>
          <a:p>
            <a:pPr marL="1371600" lvl="0" indent="0" algn="l" rtl="0">
              <a:spcBef>
                <a:spcPts val="0"/>
              </a:spcBef>
              <a:spcAft>
                <a:spcPts val="0"/>
              </a:spcAft>
              <a:buNone/>
            </a:pPr>
            <a:r>
              <a:rPr lang="es-MX" sz="2800" dirty="0">
                <a:solidFill>
                  <a:schemeClr val="dk1"/>
                </a:solidFill>
              </a:rPr>
              <a:t>Herramientas para la creación de estrategias de participación como UA de soporte a las UA productoras de Información  obligadas al cumplimiento de la Norma.</a:t>
            </a:r>
            <a:endParaRPr sz="2800" dirty="0">
              <a:solidFill>
                <a:schemeClr val="dk1"/>
              </a:solidFill>
            </a:endParaRPr>
          </a:p>
          <a:p>
            <a:pPr marL="0" lvl="0" indent="0" algn="l" rtl="0">
              <a:spcBef>
                <a:spcPts val="0"/>
              </a:spcBef>
              <a:spcAft>
                <a:spcPts val="0"/>
              </a:spcAft>
              <a:buNone/>
            </a:pPr>
            <a:r>
              <a:rPr lang="es-MX" sz="2800" dirty="0">
                <a:solidFill>
                  <a:schemeClr val="dk1"/>
                </a:solidFill>
              </a:rPr>
              <a:t>  </a:t>
            </a:r>
            <a:endParaRPr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1"/>
          <p:cNvSpPr txBox="1">
            <a:spLocks noGrp="1"/>
          </p:cNvSpPr>
          <p:nvPr>
            <p:ph type="body" idx="1"/>
          </p:nvPr>
        </p:nvSpPr>
        <p:spPr>
          <a:xfrm>
            <a:off x="1151165" y="1075897"/>
            <a:ext cx="21267600" cy="9081900"/>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0"/>
              </a:spcAft>
              <a:buNone/>
            </a:pPr>
            <a:r>
              <a:rPr lang="es-MX" sz="4900" b="1"/>
              <a:t>Encuesta final de prueba piloto  </a:t>
            </a:r>
            <a:endParaRPr sz="4900"/>
          </a:p>
          <a:p>
            <a:pPr marL="0" lvl="1" indent="0" algn="l" rtl="0">
              <a:lnSpc>
                <a:spcPct val="100000"/>
              </a:lnSpc>
              <a:spcBef>
                <a:spcPts val="2400"/>
              </a:spcBef>
              <a:spcAft>
                <a:spcPts val="0"/>
              </a:spcAft>
              <a:buSzPts val="4125"/>
              <a:buFont typeface="Arial"/>
              <a:buNone/>
            </a:pPr>
            <a:r>
              <a:rPr lang="es-MX" sz="3300"/>
              <a:t>A fin de determinar nuestros próximos pasos de capacitación y comunicación interna, se aplicó un cuestionario posterior a la realización de la prueba piloto del curso de capacitación MPEG 1. </a:t>
            </a:r>
            <a:endParaRPr sz="3300"/>
          </a:p>
          <a:p>
            <a:pPr marL="0" lvl="1" indent="0" algn="l" rtl="0">
              <a:lnSpc>
                <a:spcPct val="100000"/>
              </a:lnSpc>
              <a:spcBef>
                <a:spcPts val="2400"/>
              </a:spcBef>
              <a:spcAft>
                <a:spcPts val="0"/>
              </a:spcAft>
              <a:buSzPts val="4125"/>
              <a:buFont typeface="Arial"/>
              <a:buNone/>
            </a:pPr>
            <a:endParaRPr sz="3300"/>
          </a:p>
          <a:p>
            <a:pPr marL="635000" lvl="0" indent="-415925" algn="l" rtl="0">
              <a:lnSpc>
                <a:spcPct val="100000"/>
              </a:lnSpc>
              <a:spcBef>
                <a:spcPts val="2400"/>
              </a:spcBef>
              <a:spcAft>
                <a:spcPts val="0"/>
              </a:spcAft>
              <a:buSzPts val="3300"/>
              <a:buChar char="•"/>
            </a:pPr>
            <a:r>
              <a:rPr lang="es-MX" sz="3300" b="1"/>
              <a:t>Objetivo: </a:t>
            </a:r>
            <a:r>
              <a:rPr lang="es-MX" sz="3300"/>
              <a:t>Reconocer el conocimiento y percepción de la Norma MPEG. Determinar sobre qué contenidos se deberá profundizar en las próximas instancias de capacitación y comunicación interna.</a:t>
            </a:r>
            <a:endParaRPr/>
          </a:p>
          <a:p>
            <a:pPr marL="635000" lvl="0" indent="-635000" algn="l" rtl="0">
              <a:lnSpc>
                <a:spcPct val="100000"/>
              </a:lnSpc>
              <a:spcBef>
                <a:spcPts val="5900"/>
              </a:spcBef>
              <a:spcAft>
                <a:spcPts val="0"/>
              </a:spcAft>
              <a:buClr>
                <a:srgbClr val="0074C8"/>
              </a:buClr>
              <a:buSzPts val="4125"/>
              <a:buFont typeface="Arial"/>
              <a:buChar char="•"/>
            </a:pPr>
            <a:r>
              <a:rPr lang="es-MX" sz="3300" b="1"/>
              <a:t>Población objetivo</a:t>
            </a:r>
            <a:r>
              <a:rPr lang="es-MX" sz="3300"/>
              <a:t>: Personal permanente y de confianza del INEGI perteneciente a las Unidades Administrativas productoras de información (~12,000). </a:t>
            </a:r>
            <a:endParaRPr/>
          </a:p>
          <a:p>
            <a:pPr marL="635000" lvl="0" indent="-635000" algn="l" rtl="0">
              <a:lnSpc>
                <a:spcPct val="100000"/>
              </a:lnSpc>
              <a:spcBef>
                <a:spcPts val="5900"/>
              </a:spcBef>
              <a:spcAft>
                <a:spcPts val="0"/>
              </a:spcAft>
              <a:buClr>
                <a:srgbClr val="0074C8"/>
              </a:buClr>
              <a:buSzPts val="4125"/>
              <a:buFont typeface="Arial"/>
              <a:buChar char="•"/>
            </a:pPr>
            <a:r>
              <a:rPr lang="es-MX" sz="3300"/>
              <a:t>Metodología: Envío aleatorio.  Cuestionario autodirigido habilitado al término del Curso MPEG 1.No se consideraron cuotas proporcionales a la distribución de las U.A. del Instituto u otro particular. </a:t>
            </a:r>
            <a:endParaRPr/>
          </a:p>
          <a:p>
            <a:pPr marL="635000" lvl="0" indent="-635000" algn="l" rtl="0">
              <a:lnSpc>
                <a:spcPct val="100000"/>
              </a:lnSpc>
              <a:spcBef>
                <a:spcPts val="5900"/>
              </a:spcBef>
              <a:spcAft>
                <a:spcPts val="0"/>
              </a:spcAft>
              <a:buClr>
                <a:srgbClr val="0074C8"/>
              </a:buClr>
              <a:buSzPts val="4125"/>
              <a:buFont typeface="Arial"/>
              <a:buChar char="•"/>
            </a:pPr>
            <a:r>
              <a:rPr lang="es-MX" sz="3300"/>
              <a:t>Tamaño de la muestra:</a:t>
            </a:r>
            <a:endParaRPr/>
          </a:p>
        </p:txBody>
      </p:sp>
      <p:sp>
        <p:nvSpPr>
          <p:cNvPr id="68" name="Google Shape;68;p11"/>
          <p:cNvSpPr txBox="1">
            <a:spLocks noGrp="1"/>
          </p:cNvSpPr>
          <p:nvPr>
            <p:ph type="body" idx="3"/>
          </p:nvPr>
        </p:nvSpPr>
        <p:spPr>
          <a:xfrm>
            <a:off x="6955970" y="12466122"/>
            <a:ext cx="16949060" cy="942812"/>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0"/>
              </a:spcAft>
              <a:buClr>
                <a:srgbClr val="092F57"/>
              </a:buClr>
              <a:buSzPts val="6000"/>
              <a:buFont typeface="Arial"/>
              <a:buNone/>
            </a:pPr>
            <a:r>
              <a:rPr lang="es-MX"/>
              <a:t>Resultados Cuestionario Final Prueba Piloto</a:t>
            </a:r>
            <a:endParaRPr/>
          </a:p>
        </p:txBody>
      </p:sp>
      <p:graphicFrame>
        <p:nvGraphicFramePr>
          <p:cNvPr id="69" name="Google Shape;69;p11"/>
          <p:cNvGraphicFramePr/>
          <p:nvPr/>
        </p:nvGraphicFramePr>
        <p:xfrm>
          <a:off x="6527116" y="9763098"/>
          <a:ext cx="10515600" cy="819150"/>
        </p:xfrm>
        <a:graphic>
          <a:graphicData uri="http://schemas.openxmlformats.org/drawingml/2006/table">
            <a:tbl>
              <a:tblPr>
                <a:noFill/>
                <a:tableStyleId>{5385FDC4-DD7F-4E0E-83D0-C63A96E9E375}</a:tableStyleId>
              </a:tblPr>
              <a:tblGrid>
                <a:gridCol w="1314450">
                  <a:extLst>
                    <a:ext uri="{9D8B030D-6E8A-4147-A177-3AD203B41FA5}">
                      <a16:colId xmlns:a16="http://schemas.microsoft.com/office/drawing/2014/main" val="20000"/>
                    </a:ext>
                  </a:extLst>
                </a:gridCol>
                <a:gridCol w="1314450">
                  <a:extLst>
                    <a:ext uri="{9D8B030D-6E8A-4147-A177-3AD203B41FA5}">
                      <a16:colId xmlns:a16="http://schemas.microsoft.com/office/drawing/2014/main" val="20001"/>
                    </a:ext>
                  </a:extLst>
                </a:gridCol>
                <a:gridCol w="1481925">
                  <a:extLst>
                    <a:ext uri="{9D8B030D-6E8A-4147-A177-3AD203B41FA5}">
                      <a16:colId xmlns:a16="http://schemas.microsoft.com/office/drawing/2014/main" val="20002"/>
                    </a:ext>
                  </a:extLst>
                </a:gridCol>
                <a:gridCol w="1146975">
                  <a:extLst>
                    <a:ext uri="{9D8B030D-6E8A-4147-A177-3AD203B41FA5}">
                      <a16:colId xmlns:a16="http://schemas.microsoft.com/office/drawing/2014/main" val="20003"/>
                    </a:ext>
                  </a:extLst>
                </a:gridCol>
                <a:gridCol w="1314450">
                  <a:extLst>
                    <a:ext uri="{9D8B030D-6E8A-4147-A177-3AD203B41FA5}">
                      <a16:colId xmlns:a16="http://schemas.microsoft.com/office/drawing/2014/main" val="20004"/>
                    </a:ext>
                  </a:extLst>
                </a:gridCol>
                <a:gridCol w="1314450">
                  <a:extLst>
                    <a:ext uri="{9D8B030D-6E8A-4147-A177-3AD203B41FA5}">
                      <a16:colId xmlns:a16="http://schemas.microsoft.com/office/drawing/2014/main" val="20005"/>
                    </a:ext>
                  </a:extLst>
                </a:gridCol>
                <a:gridCol w="1314450">
                  <a:extLst>
                    <a:ext uri="{9D8B030D-6E8A-4147-A177-3AD203B41FA5}">
                      <a16:colId xmlns:a16="http://schemas.microsoft.com/office/drawing/2014/main" val="20006"/>
                    </a:ext>
                  </a:extLst>
                </a:gridCol>
                <a:gridCol w="1314450">
                  <a:extLst>
                    <a:ext uri="{9D8B030D-6E8A-4147-A177-3AD203B41FA5}">
                      <a16:colId xmlns:a16="http://schemas.microsoft.com/office/drawing/2014/main" val="20007"/>
                    </a:ext>
                  </a:extLst>
                </a:gridCol>
              </a:tblGrid>
              <a:tr h="409575">
                <a:tc>
                  <a:txBody>
                    <a:bodyPr/>
                    <a:lstStyle/>
                    <a:p>
                      <a:pPr marL="0" marR="0" lvl="0" indent="0" algn="ctr" rtl="0">
                        <a:lnSpc>
                          <a:spcPct val="100000"/>
                        </a:lnSpc>
                        <a:spcBef>
                          <a:spcPts val="0"/>
                        </a:spcBef>
                        <a:spcAft>
                          <a:spcPts val="0"/>
                        </a:spcAft>
                        <a:buClr>
                          <a:schemeClr val="lt1"/>
                        </a:buClr>
                        <a:buSzPts val="2000"/>
                        <a:buFont typeface="Helvetica Neue"/>
                        <a:buNone/>
                      </a:pPr>
                      <a:r>
                        <a:rPr lang="es-MX" sz="2000" b="1" u="none" strike="noStrike" cap="none">
                          <a:solidFill>
                            <a:schemeClr val="lt1"/>
                          </a:solidFill>
                        </a:rPr>
                        <a:t>Total </a:t>
                      </a:r>
                      <a:endParaRPr sz="2000" b="1" i="0" u="none" strike="noStrike" cap="none">
                        <a:solidFill>
                          <a:schemeClr val="lt1"/>
                        </a:solidFill>
                        <a:latin typeface="Calibri"/>
                        <a:ea typeface="Calibri"/>
                        <a:cs typeface="Calibri"/>
                        <a:sym typeface="Calibri"/>
                      </a:endParaRPr>
                    </a:p>
                  </a:txBody>
                  <a:tcPr marL="9525" marR="9525" marT="9525" marB="0" anchor="ctr">
                    <a:solidFill>
                      <a:srgbClr val="0079BF"/>
                    </a:solidFill>
                  </a:tcPr>
                </a:tc>
                <a:tc>
                  <a:txBody>
                    <a:bodyPr/>
                    <a:lstStyle/>
                    <a:p>
                      <a:pPr marL="0" marR="0" lvl="0" indent="0" algn="ctr" rtl="0">
                        <a:lnSpc>
                          <a:spcPct val="100000"/>
                        </a:lnSpc>
                        <a:spcBef>
                          <a:spcPts val="0"/>
                        </a:spcBef>
                        <a:spcAft>
                          <a:spcPts val="0"/>
                        </a:spcAft>
                        <a:buClr>
                          <a:schemeClr val="lt1"/>
                        </a:buClr>
                        <a:buSzPts val="2000"/>
                        <a:buFont typeface="Helvetica Neue"/>
                        <a:buNone/>
                      </a:pPr>
                      <a:r>
                        <a:rPr lang="es-MX" sz="2000" b="1" u="none" strike="noStrike" cap="none">
                          <a:solidFill>
                            <a:schemeClr val="lt1"/>
                          </a:solidFill>
                        </a:rPr>
                        <a:t>DGES</a:t>
                      </a:r>
                      <a:endParaRPr sz="2000" b="1" i="0" u="none" strike="noStrike" cap="none">
                        <a:solidFill>
                          <a:schemeClr val="lt1"/>
                        </a:solidFill>
                        <a:latin typeface="Calibri"/>
                        <a:ea typeface="Calibri"/>
                        <a:cs typeface="Calibri"/>
                        <a:sym typeface="Calibri"/>
                      </a:endParaRPr>
                    </a:p>
                  </a:txBody>
                  <a:tcPr marL="9525" marR="9525" marT="9525" marB="0" anchor="ctr">
                    <a:solidFill>
                      <a:srgbClr val="0079BF"/>
                    </a:solidFill>
                  </a:tcPr>
                </a:tc>
                <a:tc>
                  <a:txBody>
                    <a:bodyPr/>
                    <a:lstStyle/>
                    <a:p>
                      <a:pPr marL="0" marR="0" lvl="0" indent="0" algn="ctr" rtl="0">
                        <a:lnSpc>
                          <a:spcPct val="100000"/>
                        </a:lnSpc>
                        <a:spcBef>
                          <a:spcPts val="0"/>
                        </a:spcBef>
                        <a:spcAft>
                          <a:spcPts val="0"/>
                        </a:spcAft>
                        <a:buClr>
                          <a:schemeClr val="lt1"/>
                        </a:buClr>
                        <a:buSzPts val="2000"/>
                        <a:buFont typeface="Helvetica Neue"/>
                        <a:buNone/>
                      </a:pPr>
                      <a:r>
                        <a:rPr lang="es-MX" sz="2000" b="1" u="none" strike="noStrike" cap="none">
                          <a:solidFill>
                            <a:schemeClr val="lt1"/>
                          </a:solidFill>
                        </a:rPr>
                        <a:t> DGEGSPJ</a:t>
                      </a:r>
                      <a:endParaRPr sz="2000" b="1" i="0" u="none" strike="noStrike" cap="none">
                        <a:solidFill>
                          <a:schemeClr val="lt1"/>
                        </a:solidFill>
                        <a:latin typeface="Calibri"/>
                        <a:ea typeface="Calibri"/>
                        <a:cs typeface="Calibri"/>
                        <a:sym typeface="Calibri"/>
                      </a:endParaRPr>
                    </a:p>
                  </a:txBody>
                  <a:tcPr marL="9525" marR="9525" marT="9525" marB="0" anchor="ctr">
                    <a:solidFill>
                      <a:srgbClr val="0079BF"/>
                    </a:solidFill>
                  </a:tcPr>
                </a:tc>
                <a:tc>
                  <a:txBody>
                    <a:bodyPr/>
                    <a:lstStyle/>
                    <a:p>
                      <a:pPr marL="0" marR="0" lvl="0" indent="0" algn="ctr" rtl="0">
                        <a:lnSpc>
                          <a:spcPct val="100000"/>
                        </a:lnSpc>
                        <a:spcBef>
                          <a:spcPts val="0"/>
                        </a:spcBef>
                        <a:spcAft>
                          <a:spcPts val="0"/>
                        </a:spcAft>
                        <a:buClr>
                          <a:schemeClr val="lt1"/>
                        </a:buClr>
                        <a:buSzPts val="2000"/>
                        <a:buFont typeface="Helvetica Neue"/>
                        <a:buNone/>
                      </a:pPr>
                      <a:r>
                        <a:rPr lang="es-MX" sz="2000" b="1" u="none" strike="noStrike" cap="none">
                          <a:solidFill>
                            <a:schemeClr val="lt1"/>
                          </a:solidFill>
                        </a:rPr>
                        <a:t>DGEE</a:t>
                      </a:r>
                      <a:endParaRPr sz="2000" b="1" i="0" u="none" strike="noStrike" cap="none">
                        <a:solidFill>
                          <a:schemeClr val="lt1"/>
                        </a:solidFill>
                        <a:latin typeface="Calibri"/>
                        <a:ea typeface="Calibri"/>
                        <a:cs typeface="Calibri"/>
                        <a:sym typeface="Calibri"/>
                      </a:endParaRPr>
                    </a:p>
                  </a:txBody>
                  <a:tcPr marL="9525" marR="9525" marT="9525" marB="0" anchor="ctr">
                    <a:solidFill>
                      <a:srgbClr val="0079BF"/>
                    </a:solidFill>
                  </a:tcPr>
                </a:tc>
                <a:tc>
                  <a:txBody>
                    <a:bodyPr/>
                    <a:lstStyle/>
                    <a:p>
                      <a:pPr marL="0" marR="0" lvl="0" indent="0" algn="ctr" rtl="0">
                        <a:lnSpc>
                          <a:spcPct val="100000"/>
                        </a:lnSpc>
                        <a:spcBef>
                          <a:spcPts val="0"/>
                        </a:spcBef>
                        <a:spcAft>
                          <a:spcPts val="0"/>
                        </a:spcAft>
                        <a:buClr>
                          <a:schemeClr val="lt1"/>
                        </a:buClr>
                        <a:buSzPts val="2000"/>
                        <a:buFont typeface="Helvetica Neue"/>
                        <a:buNone/>
                      </a:pPr>
                      <a:r>
                        <a:rPr lang="es-MX" sz="2000" b="1" u="none" strike="noStrike" cap="none">
                          <a:solidFill>
                            <a:schemeClr val="lt1"/>
                          </a:solidFill>
                        </a:rPr>
                        <a:t>DGGMA</a:t>
                      </a:r>
                      <a:endParaRPr sz="2000" b="1" i="0" u="none" strike="noStrike" cap="none">
                        <a:solidFill>
                          <a:schemeClr val="lt1"/>
                        </a:solidFill>
                        <a:latin typeface="Calibri"/>
                        <a:ea typeface="Calibri"/>
                        <a:cs typeface="Calibri"/>
                        <a:sym typeface="Calibri"/>
                      </a:endParaRPr>
                    </a:p>
                  </a:txBody>
                  <a:tcPr marL="9525" marR="9525" marT="9525" marB="0" anchor="ctr">
                    <a:solidFill>
                      <a:srgbClr val="0079BF"/>
                    </a:solidFill>
                  </a:tcPr>
                </a:tc>
                <a:tc>
                  <a:txBody>
                    <a:bodyPr/>
                    <a:lstStyle/>
                    <a:p>
                      <a:pPr marL="0" marR="0" lvl="0" indent="0" algn="ctr" rtl="0">
                        <a:lnSpc>
                          <a:spcPct val="100000"/>
                        </a:lnSpc>
                        <a:spcBef>
                          <a:spcPts val="0"/>
                        </a:spcBef>
                        <a:spcAft>
                          <a:spcPts val="0"/>
                        </a:spcAft>
                        <a:buClr>
                          <a:schemeClr val="lt1"/>
                        </a:buClr>
                        <a:buSzPts val="2000"/>
                        <a:buFont typeface="Helvetica Neue"/>
                        <a:buNone/>
                      </a:pPr>
                      <a:r>
                        <a:rPr lang="es-MX" sz="2000" b="1" u="none" strike="noStrike" cap="none">
                          <a:solidFill>
                            <a:schemeClr val="lt1"/>
                          </a:solidFill>
                        </a:rPr>
                        <a:t>DGIAI</a:t>
                      </a:r>
                      <a:endParaRPr sz="2000" b="1" i="0" u="none" strike="noStrike" cap="none">
                        <a:solidFill>
                          <a:schemeClr val="lt1"/>
                        </a:solidFill>
                        <a:latin typeface="Calibri"/>
                        <a:ea typeface="Calibri"/>
                        <a:cs typeface="Calibri"/>
                        <a:sym typeface="Calibri"/>
                      </a:endParaRPr>
                    </a:p>
                  </a:txBody>
                  <a:tcPr marL="9525" marR="9525" marT="9525" marB="0" anchor="ctr">
                    <a:solidFill>
                      <a:srgbClr val="0079BF"/>
                    </a:solidFill>
                  </a:tcPr>
                </a:tc>
                <a:tc>
                  <a:txBody>
                    <a:bodyPr/>
                    <a:lstStyle/>
                    <a:p>
                      <a:pPr marL="0" marR="0" lvl="0" indent="0" algn="ctr" rtl="0">
                        <a:lnSpc>
                          <a:spcPct val="100000"/>
                        </a:lnSpc>
                        <a:spcBef>
                          <a:spcPts val="0"/>
                        </a:spcBef>
                        <a:spcAft>
                          <a:spcPts val="0"/>
                        </a:spcAft>
                        <a:buClr>
                          <a:schemeClr val="lt1"/>
                        </a:buClr>
                        <a:buSzPts val="2000"/>
                        <a:buFont typeface="Helvetica Neue"/>
                        <a:buNone/>
                      </a:pPr>
                      <a:r>
                        <a:rPr lang="es-MX" sz="2000" b="1" u="none" strike="noStrike" cap="none">
                          <a:solidFill>
                            <a:schemeClr val="lt1"/>
                          </a:solidFill>
                        </a:rPr>
                        <a:t>DGVSPI</a:t>
                      </a:r>
                      <a:endParaRPr sz="2000" b="1" i="0" u="none" strike="noStrike" cap="none">
                        <a:solidFill>
                          <a:schemeClr val="lt1"/>
                        </a:solidFill>
                        <a:latin typeface="Calibri"/>
                        <a:ea typeface="Calibri"/>
                        <a:cs typeface="Calibri"/>
                        <a:sym typeface="Calibri"/>
                      </a:endParaRPr>
                    </a:p>
                  </a:txBody>
                  <a:tcPr marL="9525" marR="9525" marT="9525" marB="0" anchor="ctr">
                    <a:solidFill>
                      <a:srgbClr val="0079BF"/>
                    </a:solidFill>
                  </a:tcPr>
                </a:tc>
                <a:tc>
                  <a:txBody>
                    <a:bodyPr/>
                    <a:lstStyle/>
                    <a:p>
                      <a:pPr marL="0" marR="0" lvl="0" indent="0" algn="ctr" rtl="0">
                        <a:lnSpc>
                          <a:spcPct val="100000"/>
                        </a:lnSpc>
                        <a:spcBef>
                          <a:spcPts val="0"/>
                        </a:spcBef>
                        <a:spcAft>
                          <a:spcPts val="0"/>
                        </a:spcAft>
                        <a:buClr>
                          <a:schemeClr val="lt1"/>
                        </a:buClr>
                        <a:buSzPts val="2000"/>
                        <a:buFont typeface="Helvetica Neue"/>
                        <a:buNone/>
                      </a:pPr>
                      <a:r>
                        <a:rPr lang="es-MX" sz="2000" b="1" u="none" strike="noStrike" cap="none">
                          <a:solidFill>
                            <a:schemeClr val="lt1"/>
                          </a:solidFill>
                        </a:rPr>
                        <a:t>CR</a:t>
                      </a:r>
                      <a:endParaRPr sz="2000" b="1" i="0" u="none" strike="noStrike" cap="none">
                        <a:solidFill>
                          <a:schemeClr val="lt1"/>
                        </a:solidFill>
                        <a:latin typeface="Calibri"/>
                        <a:ea typeface="Calibri"/>
                        <a:cs typeface="Calibri"/>
                        <a:sym typeface="Calibri"/>
                      </a:endParaRPr>
                    </a:p>
                  </a:txBody>
                  <a:tcPr marL="9525" marR="9525" marT="9525" marB="0" anchor="ctr">
                    <a:solidFill>
                      <a:srgbClr val="0079BF"/>
                    </a:solidFill>
                  </a:tcPr>
                </a:tc>
                <a:extLst>
                  <a:ext uri="{0D108BD9-81ED-4DB2-BD59-A6C34878D82A}">
                    <a16:rowId xmlns:a16="http://schemas.microsoft.com/office/drawing/2014/main" val="10000"/>
                  </a:ext>
                </a:extLst>
              </a:tr>
              <a:tr h="409575">
                <a:tc>
                  <a:txBody>
                    <a:bodyPr/>
                    <a:lstStyle/>
                    <a:p>
                      <a:pPr marL="0" marR="0" lvl="0" indent="0" algn="ctr" rtl="0">
                        <a:lnSpc>
                          <a:spcPct val="100000"/>
                        </a:lnSpc>
                        <a:spcBef>
                          <a:spcPts val="0"/>
                        </a:spcBef>
                        <a:spcAft>
                          <a:spcPts val="0"/>
                        </a:spcAft>
                        <a:buClr>
                          <a:schemeClr val="dk1"/>
                        </a:buClr>
                        <a:buSzPts val="2000"/>
                        <a:buFont typeface="Helvetica Neue"/>
                        <a:buNone/>
                      </a:pPr>
                      <a:r>
                        <a:rPr lang="es-MX" sz="2000" u="none" strike="noStrike" cap="none"/>
                        <a:t>62</a:t>
                      </a:r>
                      <a:endParaRPr sz="2000" b="0"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ctr" rtl="0">
                        <a:lnSpc>
                          <a:spcPct val="100000"/>
                        </a:lnSpc>
                        <a:spcBef>
                          <a:spcPts val="0"/>
                        </a:spcBef>
                        <a:spcAft>
                          <a:spcPts val="0"/>
                        </a:spcAft>
                        <a:buClr>
                          <a:schemeClr val="dk1"/>
                        </a:buClr>
                        <a:buSzPts val="2000"/>
                        <a:buFont typeface="Helvetica Neue"/>
                        <a:buNone/>
                      </a:pPr>
                      <a:r>
                        <a:rPr lang="es-MX" sz="2000" u="none" strike="noStrike" cap="none"/>
                        <a:t>10</a:t>
                      </a:r>
                      <a:endParaRPr sz="2000" b="0"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ctr" rtl="0">
                        <a:lnSpc>
                          <a:spcPct val="100000"/>
                        </a:lnSpc>
                        <a:spcBef>
                          <a:spcPts val="0"/>
                        </a:spcBef>
                        <a:spcAft>
                          <a:spcPts val="0"/>
                        </a:spcAft>
                        <a:buClr>
                          <a:schemeClr val="dk1"/>
                        </a:buClr>
                        <a:buSzPts val="2000"/>
                        <a:buFont typeface="Helvetica Neue"/>
                        <a:buNone/>
                      </a:pPr>
                      <a:r>
                        <a:rPr lang="es-MX" sz="2000" u="none" strike="noStrike" cap="none"/>
                        <a:t>2</a:t>
                      </a:r>
                      <a:endParaRPr sz="2000" b="0"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ctr" rtl="0">
                        <a:lnSpc>
                          <a:spcPct val="100000"/>
                        </a:lnSpc>
                        <a:spcBef>
                          <a:spcPts val="0"/>
                        </a:spcBef>
                        <a:spcAft>
                          <a:spcPts val="0"/>
                        </a:spcAft>
                        <a:buClr>
                          <a:schemeClr val="dk1"/>
                        </a:buClr>
                        <a:buSzPts val="2000"/>
                        <a:buFont typeface="Helvetica Neue"/>
                        <a:buNone/>
                      </a:pPr>
                      <a:r>
                        <a:rPr lang="es-MX" sz="2000" u="none" strike="noStrike" cap="none"/>
                        <a:t>8</a:t>
                      </a:r>
                      <a:endParaRPr sz="2000" b="0"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ctr" rtl="0">
                        <a:lnSpc>
                          <a:spcPct val="100000"/>
                        </a:lnSpc>
                        <a:spcBef>
                          <a:spcPts val="0"/>
                        </a:spcBef>
                        <a:spcAft>
                          <a:spcPts val="0"/>
                        </a:spcAft>
                        <a:buClr>
                          <a:schemeClr val="dk1"/>
                        </a:buClr>
                        <a:buSzPts val="2000"/>
                        <a:buFont typeface="Helvetica Neue"/>
                        <a:buNone/>
                      </a:pPr>
                      <a:r>
                        <a:rPr lang="es-MX" sz="2000" u="none" strike="noStrike" cap="none"/>
                        <a:t>8</a:t>
                      </a:r>
                      <a:endParaRPr sz="2000" b="0"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ctr" rtl="0">
                        <a:lnSpc>
                          <a:spcPct val="100000"/>
                        </a:lnSpc>
                        <a:spcBef>
                          <a:spcPts val="0"/>
                        </a:spcBef>
                        <a:spcAft>
                          <a:spcPts val="0"/>
                        </a:spcAft>
                        <a:buClr>
                          <a:schemeClr val="dk1"/>
                        </a:buClr>
                        <a:buSzPts val="2000"/>
                        <a:buFont typeface="Helvetica Neue"/>
                        <a:buNone/>
                      </a:pPr>
                      <a:r>
                        <a:rPr lang="es-MX" sz="2000" u="none" strike="noStrike" cap="none"/>
                        <a:t>4</a:t>
                      </a:r>
                      <a:endParaRPr sz="2000" b="0"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ctr" rtl="0">
                        <a:lnSpc>
                          <a:spcPct val="100000"/>
                        </a:lnSpc>
                        <a:spcBef>
                          <a:spcPts val="0"/>
                        </a:spcBef>
                        <a:spcAft>
                          <a:spcPts val="0"/>
                        </a:spcAft>
                        <a:buClr>
                          <a:schemeClr val="dk1"/>
                        </a:buClr>
                        <a:buSzPts val="2000"/>
                        <a:buFont typeface="Helvetica Neue"/>
                        <a:buNone/>
                      </a:pPr>
                      <a:r>
                        <a:rPr lang="es-MX" sz="2000" u="none" strike="noStrike" cap="none"/>
                        <a:t>3</a:t>
                      </a:r>
                      <a:endParaRPr sz="2000" b="0"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ctr" rtl="0">
                        <a:lnSpc>
                          <a:spcPct val="100000"/>
                        </a:lnSpc>
                        <a:spcBef>
                          <a:spcPts val="0"/>
                        </a:spcBef>
                        <a:spcAft>
                          <a:spcPts val="0"/>
                        </a:spcAft>
                        <a:buClr>
                          <a:schemeClr val="dk1"/>
                        </a:buClr>
                        <a:buSzPts val="2000"/>
                        <a:buFont typeface="Helvetica Neue"/>
                        <a:buNone/>
                      </a:pPr>
                      <a:r>
                        <a:rPr lang="es-MX" sz="2000" u="none" strike="noStrike" cap="none"/>
                        <a:t>27</a:t>
                      </a:r>
                      <a:endParaRPr sz="2000" b="0" i="0" u="none" strike="noStrike" cap="none">
                        <a:solidFill>
                          <a:srgbClr val="000000"/>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grpSp>
        <p:nvGrpSpPr>
          <p:cNvPr id="74" name="Google Shape;74;p12"/>
          <p:cNvGrpSpPr/>
          <p:nvPr/>
        </p:nvGrpSpPr>
        <p:grpSpPr>
          <a:xfrm>
            <a:off x="5122256" y="8325700"/>
            <a:ext cx="4652435" cy="2651469"/>
            <a:chOff x="15760341" y="8600896"/>
            <a:chExt cx="4652435" cy="2651469"/>
          </a:xfrm>
        </p:grpSpPr>
        <p:grpSp>
          <p:nvGrpSpPr>
            <p:cNvPr id="75" name="Google Shape;75;p12"/>
            <p:cNvGrpSpPr/>
            <p:nvPr/>
          </p:nvGrpSpPr>
          <p:grpSpPr>
            <a:xfrm>
              <a:off x="15760341" y="8729650"/>
              <a:ext cx="4652435" cy="2522715"/>
              <a:chOff x="19816959" y="8197665"/>
              <a:chExt cx="2626120" cy="2522715"/>
            </a:xfrm>
          </p:grpSpPr>
          <p:sp>
            <p:nvSpPr>
              <p:cNvPr id="76" name="Google Shape;76;p12"/>
              <p:cNvSpPr/>
              <p:nvPr/>
            </p:nvSpPr>
            <p:spPr>
              <a:xfrm>
                <a:off x="19816959" y="8197665"/>
                <a:ext cx="1547400" cy="1107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600"/>
                  <a:buFont typeface="Impact"/>
                  <a:buNone/>
                </a:pPr>
                <a:r>
                  <a:rPr lang="es-MX" sz="5400" b="0" i="0" u="none" strike="noStrike" cap="none">
                    <a:solidFill>
                      <a:srgbClr val="000000"/>
                    </a:solidFill>
                    <a:latin typeface="Impact"/>
                    <a:ea typeface="Impact"/>
                    <a:cs typeface="Impact"/>
                    <a:sym typeface="Impact"/>
                  </a:rPr>
                  <a:t>DGVSPI</a:t>
                </a:r>
                <a:endParaRPr sz="2400" b="0" i="0" u="none" strike="noStrike" cap="none">
                  <a:solidFill>
                    <a:srgbClr val="000000"/>
                  </a:solidFill>
                  <a:latin typeface="Helvetica Neue"/>
                  <a:ea typeface="Helvetica Neue"/>
                  <a:cs typeface="Helvetica Neue"/>
                  <a:sym typeface="Helvetica Neue"/>
                </a:endParaRPr>
              </a:p>
            </p:txBody>
          </p:sp>
          <p:sp>
            <p:nvSpPr>
              <p:cNvPr id="77" name="Google Shape;77;p12"/>
              <p:cNvSpPr/>
              <p:nvPr/>
            </p:nvSpPr>
            <p:spPr>
              <a:xfrm>
                <a:off x="19998980" y="9150780"/>
                <a:ext cx="2444100" cy="1569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Helvetica Neue"/>
                  <a:buNone/>
                </a:pPr>
                <a:r>
                  <a:rPr lang="es-MX" sz="2400" b="0" i="0" u="none" strike="noStrike" cap="none">
                    <a:solidFill>
                      <a:srgbClr val="000000"/>
                    </a:solidFill>
                    <a:latin typeface="Helvetica Neue"/>
                    <a:ea typeface="Helvetica Neue"/>
                    <a:cs typeface="Helvetica Neue"/>
                    <a:sym typeface="Helvetica Neue"/>
                  </a:rPr>
                  <a:t>Dirección General de Vinculación y Servicio Público de la Información</a:t>
                </a:r>
                <a:endParaRPr sz="2400" b="0" i="0" u="none" strike="noStrike" cap="none">
                  <a:solidFill>
                    <a:schemeClr val="dk1"/>
                  </a:solidFill>
                  <a:latin typeface="Helvetica Neue"/>
                  <a:ea typeface="Helvetica Neue"/>
                  <a:cs typeface="Helvetica Neue"/>
                  <a:sym typeface="Helvetica Neue"/>
                </a:endParaRPr>
              </a:p>
            </p:txBody>
          </p:sp>
        </p:grpSp>
        <p:sp>
          <p:nvSpPr>
            <p:cNvPr id="78" name="Google Shape;78;p12"/>
            <p:cNvSpPr/>
            <p:nvPr/>
          </p:nvSpPr>
          <p:spPr>
            <a:xfrm>
              <a:off x="18413710" y="8600896"/>
              <a:ext cx="1668900" cy="1107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6600"/>
                <a:buFont typeface="Helvetica Neue"/>
                <a:buNone/>
              </a:pPr>
              <a:r>
                <a:rPr lang="es-MX" sz="6600" b="1" i="0" u="none" strike="noStrike" cap="none">
                  <a:solidFill>
                    <a:srgbClr val="3F3F3F"/>
                  </a:solidFill>
                  <a:latin typeface="Helvetica Neue"/>
                  <a:ea typeface="Helvetica Neue"/>
                  <a:cs typeface="Helvetica Neue"/>
                  <a:sym typeface="Helvetica Neue"/>
                </a:rPr>
                <a:t>5</a:t>
              </a:r>
              <a:r>
                <a:rPr lang="es-MX" sz="4800" b="1" i="0" u="none" strike="noStrike" cap="none">
                  <a:solidFill>
                    <a:srgbClr val="3F3F3F"/>
                  </a:solidFill>
                  <a:latin typeface="Helvetica Neue"/>
                  <a:ea typeface="Helvetica Neue"/>
                  <a:cs typeface="Helvetica Neue"/>
                  <a:sym typeface="Helvetica Neue"/>
                </a:rPr>
                <a:t>%</a:t>
              </a:r>
              <a:endParaRPr sz="1800" b="1" i="0" u="none" strike="noStrike" cap="none">
                <a:solidFill>
                  <a:srgbClr val="3F3F3F"/>
                </a:solidFill>
                <a:latin typeface="Helvetica Neue"/>
                <a:ea typeface="Helvetica Neue"/>
                <a:cs typeface="Helvetica Neue"/>
                <a:sym typeface="Helvetica Neue"/>
              </a:endParaRPr>
            </a:p>
          </p:txBody>
        </p:sp>
      </p:grpSp>
      <p:grpSp>
        <p:nvGrpSpPr>
          <p:cNvPr id="79" name="Google Shape;79;p12"/>
          <p:cNvGrpSpPr/>
          <p:nvPr/>
        </p:nvGrpSpPr>
        <p:grpSpPr>
          <a:xfrm>
            <a:off x="9637357" y="8208875"/>
            <a:ext cx="5183998" cy="3668006"/>
            <a:chOff x="10429720" y="5927161"/>
            <a:chExt cx="5183998" cy="3668006"/>
          </a:xfrm>
        </p:grpSpPr>
        <p:grpSp>
          <p:nvGrpSpPr>
            <p:cNvPr id="80" name="Google Shape;80;p12"/>
            <p:cNvGrpSpPr/>
            <p:nvPr/>
          </p:nvGrpSpPr>
          <p:grpSpPr>
            <a:xfrm>
              <a:off x="10429720" y="6120881"/>
              <a:ext cx="5183998" cy="3474286"/>
              <a:chOff x="15461356" y="4349377"/>
              <a:chExt cx="2926167" cy="3474286"/>
            </a:xfrm>
          </p:grpSpPr>
          <p:sp>
            <p:nvSpPr>
              <p:cNvPr id="81" name="Google Shape;81;p12"/>
              <p:cNvSpPr/>
              <p:nvPr/>
            </p:nvSpPr>
            <p:spPr>
              <a:xfrm>
                <a:off x="15461356" y="4349377"/>
                <a:ext cx="2164800" cy="1107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600"/>
                  <a:buFont typeface="Impact"/>
                  <a:buNone/>
                </a:pPr>
                <a:r>
                  <a:rPr lang="es-MX" sz="5400" b="0" i="0" u="none" strike="noStrike" cap="none">
                    <a:solidFill>
                      <a:srgbClr val="000000"/>
                    </a:solidFill>
                    <a:latin typeface="Impact"/>
                    <a:ea typeface="Impact"/>
                    <a:cs typeface="Impact"/>
                    <a:sym typeface="Impact"/>
                  </a:rPr>
                  <a:t>DGEGSPJ</a:t>
                </a:r>
                <a:endParaRPr sz="2400" b="0" i="0" u="none" strike="noStrike" cap="none">
                  <a:solidFill>
                    <a:srgbClr val="000000"/>
                  </a:solidFill>
                  <a:latin typeface="Helvetica Neue"/>
                  <a:ea typeface="Helvetica Neue"/>
                  <a:cs typeface="Helvetica Neue"/>
                  <a:sym typeface="Helvetica Neue"/>
                </a:endParaRPr>
              </a:p>
            </p:txBody>
          </p:sp>
          <p:sp>
            <p:nvSpPr>
              <p:cNvPr id="82" name="Google Shape;82;p12"/>
              <p:cNvSpPr/>
              <p:nvPr/>
            </p:nvSpPr>
            <p:spPr>
              <a:xfrm>
                <a:off x="15817123" y="5269163"/>
                <a:ext cx="2570400" cy="2554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Helvetica Neue"/>
                  <a:buNone/>
                </a:pPr>
                <a:r>
                  <a:rPr lang="es-MX" sz="2400" b="0" i="0" u="none" strike="noStrike" cap="none">
                    <a:solidFill>
                      <a:srgbClr val="000000"/>
                    </a:solidFill>
                    <a:latin typeface="Helvetica Neue"/>
                    <a:ea typeface="Helvetica Neue"/>
                    <a:cs typeface="Helvetica Neue"/>
                    <a:sym typeface="Helvetica Neue"/>
                  </a:rPr>
                  <a:t>Dirección General de Estadísticas de Gobierno, Seguridad Pública y Justicia.</a:t>
                </a:r>
                <a:endParaRPr sz="2400" b="0" i="0" u="none" strike="noStrike" cap="none">
                  <a:solidFill>
                    <a:srgbClr val="000000"/>
                  </a:solidFill>
                  <a:latin typeface="Noto Sans Symbols"/>
                  <a:ea typeface="Noto Sans Symbols"/>
                  <a:cs typeface="Noto Sans Symbols"/>
                  <a:sym typeface="Noto Sans Symbols"/>
                </a:endParaRPr>
              </a:p>
            </p:txBody>
          </p:sp>
        </p:grpSp>
        <p:sp>
          <p:nvSpPr>
            <p:cNvPr id="83" name="Google Shape;83;p12"/>
            <p:cNvSpPr/>
            <p:nvPr/>
          </p:nvSpPr>
          <p:spPr>
            <a:xfrm>
              <a:off x="13692342" y="5927161"/>
              <a:ext cx="1688100" cy="1107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6600"/>
                <a:buFont typeface="Helvetica Neue"/>
                <a:buNone/>
              </a:pPr>
              <a:r>
                <a:rPr lang="es-MX" sz="6600" b="1" i="0" u="none" strike="noStrike" cap="none">
                  <a:solidFill>
                    <a:srgbClr val="3F3F3F"/>
                  </a:solidFill>
                  <a:latin typeface="Helvetica Neue"/>
                  <a:ea typeface="Helvetica Neue"/>
                  <a:cs typeface="Helvetica Neue"/>
                  <a:sym typeface="Helvetica Neue"/>
                </a:rPr>
                <a:t>3</a:t>
              </a:r>
              <a:r>
                <a:rPr lang="es-MX" sz="4800" b="1" i="0" u="none" strike="noStrike" cap="none">
                  <a:solidFill>
                    <a:srgbClr val="3F3F3F"/>
                  </a:solidFill>
                  <a:latin typeface="Helvetica Neue"/>
                  <a:ea typeface="Helvetica Neue"/>
                  <a:cs typeface="Helvetica Neue"/>
                  <a:sym typeface="Helvetica Neue"/>
                </a:rPr>
                <a:t>%</a:t>
              </a:r>
              <a:endParaRPr sz="1800" b="1" i="0" u="none" strike="noStrike" cap="none">
                <a:solidFill>
                  <a:srgbClr val="3F3F3F"/>
                </a:solidFill>
                <a:latin typeface="Helvetica Neue"/>
                <a:ea typeface="Helvetica Neue"/>
                <a:cs typeface="Helvetica Neue"/>
                <a:sym typeface="Helvetica Neue"/>
              </a:endParaRPr>
            </a:p>
          </p:txBody>
        </p:sp>
      </p:grpSp>
      <p:grpSp>
        <p:nvGrpSpPr>
          <p:cNvPr id="84" name="Google Shape;84;p12"/>
          <p:cNvGrpSpPr/>
          <p:nvPr/>
        </p:nvGrpSpPr>
        <p:grpSpPr>
          <a:xfrm>
            <a:off x="4852863" y="5602100"/>
            <a:ext cx="4861085" cy="3697120"/>
            <a:chOff x="6319244" y="5934646"/>
            <a:chExt cx="4861085" cy="3697120"/>
          </a:xfrm>
        </p:grpSpPr>
        <p:grpSp>
          <p:nvGrpSpPr>
            <p:cNvPr id="85" name="Google Shape;85;p12"/>
            <p:cNvGrpSpPr/>
            <p:nvPr/>
          </p:nvGrpSpPr>
          <p:grpSpPr>
            <a:xfrm>
              <a:off x="6319244" y="6102077"/>
              <a:ext cx="4272667" cy="3529689"/>
              <a:chOff x="11730209" y="4378184"/>
              <a:chExt cx="2411756" cy="3529689"/>
            </a:xfrm>
          </p:grpSpPr>
          <p:sp>
            <p:nvSpPr>
              <p:cNvPr id="86" name="Google Shape;86;p12"/>
              <p:cNvSpPr/>
              <p:nvPr/>
            </p:nvSpPr>
            <p:spPr>
              <a:xfrm>
                <a:off x="11730209" y="4378184"/>
                <a:ext cx="1834200" cy="1107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600"/>
                  <a:buFont typeface="Impact"/>
                  <a:buNone/>
                </a:pPr>
                <a:r>
                  <a:rPr lang="es-MX" sz="5400" b="0" i="0" u="none" strike="noStrike" cap="none">
                    <a:solidFill>
                      <a:srgbClr val="000000"/>
                    </a:solidFill>
                    <a:latin typeface="Impact"/>
                    <a:ea typeface="Impact"/>
                    <a:cs typeface="Impact"/>
                    <a:sym typeface="Impact"/>
                  </a:rPr>
                  <a:t>DGGMA</a:t>
                </a:r>
                <a:endParaRPr sz="2400" b="0" i="0" u="none" strike="noStrike" cap="none">
                  <a:solidFill>
                    <a:srgbClr val="000000"/>
                  </a:solidFill>
                  <a:latin typeface="Helvetica Neue"/>
                  <a:ea typeface="Helvetica Neue"/>
                  <a:cs typeface="Helvetica Neue"/>
                  <a:sym typeface="Helvetica Neue"/>
                </a:endParaRPr>
              </a:p>
            </p:txBody>
          </p:sp>
          <p:sp>
            <p:nvSpPr>
              <p:cNvPr id="87" name="Google Shape;87;p12"/>
              <p:cNvSpPr/>
              <p:nvPr/>
            </p:nvSpPr>
            <p:spPr>
              <a:xfrm>
                <a:off x="12044666" y="5353373"/>
                <a:ext cx="2097300" cy="2554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Helvetica Neue"/>
                  <a:buNone/>
                </a:pPr>
                <a:r>
                  <a:rPr lang="es-MX" sz="2400" b="0" i="0" u="none" strike="noStrike" cap="none">
                    <a:solidFill>
                      <a:srgbClr val="000000"/>
                    </a:solidFill>
                    <a:latin typeface="Helvetica Neue"/>
                    <a:ea typeface="Helvetica Neue"/>
                    <a:cs typeface="Helvetica Neue"/>
                    <a:sym typeface="Helvetica Neue"/>
                  </a:rPr>
                  <a:t>Dirección General de Geografía y Medio Ambiente.</a:t>
                </a:r>
                <a:endParaRPr sz="2400" b="0" i="0" u="none" strike="noStrike" cap="none">
                  <a:solidFill>
                    <a:srgbClr val="000000"/>
                  </a:solidFill>
                  <a:latin typeface="Noto Sans Symbols"/>
                  <a:ea typeface="Noto Sans Symbols"/>
                  <a:cs typeface="Noto Sans Symbols"/>
                  <a:sym typeface="Noto Sans Symbols"/>
                </a:endParaRPr>
              </a:p>
            </p:txBody>
          </p:sp>
        </p:grpSp>
        <p:sp>
          <p:nvSpPr>
            <p:cNvPr id="88" name="Google Shape;88;p12"/>
            <p:cNvSpPr/>
            <p:nvPr/>
          </p:nvSpPr>
          <p:spPr>
            <a:xfrm>
              <a:off x="9061128" y="5934646"/>
              <a:ext cx="2119200" cy="1107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6600"/>
                <a:buFont typeface="Helvetica Neue"/>
                <a:buNone/>
              </a:pPr>
              <a:r>
                <a:rPr lang="es-MX" sz="6600" b="1" i="0" u="none" strike="noStrike" cap="none">
                  <a:solidFill>
                    <a:srgbClr val="3F3F3F"/>
                  </a:solidFill>
                  <a:latin typeface="Helvetica Neue"/>
                  <a:ea typeface="Helvetica Neue"/>
                  <a:cs typeface="Helvetica Neue"/>
                  <a:sym typeface="Helvetica Neue"/>
                </a:rPr>
                <a:t>13</a:t>
              </a:r>
              <a:r>
                <a:rPr lang="es-MX" sz="4800" b="1" i="0" u="none" strike="noStrike" cap="none">
                  <a:solidFill>
                    <a:srgbClr val="3F3F3F"/>
                  </a:solidFill>
                  <a:latin typeface="Helvetica Neue"/>
                  <a:ea typeface="Helvetica Neue"/>
                  <a:cs typeface="Helvetica Neue"/>
                  <a:sym typeface="Helvetica Neue"/>
                </a:rPr>
                <a:t>%</a:t>
              </a:r>
              <a:endParaRPr sz="1800" b="1" i="0" u="none" strike="noStrike" cap="none">
                <a:solidFill>
                  <a:srgbClr val="3F3F3F"/>
                </a:solidFill>
                <a:latin typeface="Helvetica Neue"/>
                <a:ea typeface="Helvetica Neue"/>
                <a:cs typeface="Helvetica Neue"/>
                <a:sym typeface="Helvetica Neue"/>
              </a:endParaRPr>
            </a:p>
          </p:txBody>
        </p:sp>
      </p:grpSp>
      <p:grpSp>
        <p:nvGrpSpPr>
          <p:cNvPr id="89" name="Google Shape;89;p12"/>
          <p:cNvGrpSpPr/>
          <p:nvPr/>
        </p:nvGrpSpPr>
        <p:grpSpPr>
          <a:xfrm>
            <a:off x="747976" y="5565250"/>
            <a:ext cx="4445373" cy="3654425"/>
            <a:chOff x="6462668" y="8850311"/>
            <a:chExt cx="4445373" cy="3654425"/>
          </a:xfrm>
        </p:grpSpPr>
        <p:grpSp>
          <p:nvGrpSpPr>
            <p:cNvPr id="90" name="Google Shape;90;p12"/>
            <p:cNvGrpSpPr/>
            <p:nvPr/>
          </p:nvGrpSpPr>
          <p:grpSpPr>
            <a:xfrm>
              <a:off x="6462668" y="9036554"/>
              <a:ext cx="4445373" cy="3468182"/>
              <a:chOff x="11675244" y="8263735"/>
              <a:chExt cx="2509242" cy="3468182"/>
            </a:xfrm>
          </p:grpSpPr>
          <p:sp>
            <p:nvSpPr>
              <p:cNvPr id="91" name="Google Shape;91;p12"/>
              <p:cNvSpPr/>
              <p:nvPr/>
            </p:nvSpPr>
            <p:spPr>
              <a:xfrm>
                <a:off x="11675244" y="8263735"/>
                <a:ext cx="1338300" cy="1107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600"/>
                  <a:buFont typeface="Impact"/>
                  <a:buNone/>
                </a:pPr>
                <a:r>
                  <a:rPr lang="es-MX" sz="5400" b="0" i="0" u="none" strike="noStrike" cap="none">
                    <a:solidFill>
                      <a:srgbClr val="000000"/>
                    </a:solidFill>
                    <a:latin typeface="Impact"/>
                    <a:ea typeface="Impact"/>
                    <a:cs typeface="Impact"/>
                    <a:sym typeface="Impact"/>
                  </a:rPr>
                  <a:t>DGES</a:t>
                </a:r>
                <a:endParaRPr sz="2400" b="0" i="0" u="none" strike="noStrike" cap="none">
                  <a:solidFill>
                    <a:srgbClr val="000000"/>
                  </a:solidFill>
                  <a:latin typeface="Helvetica Neue"/>
                  <a:ea typeface="Helvetica Neue"/>
                  <a:cs typeface="Helvetica Neue"/>
                  <a:sym typeface="Helvetica Neue"/>
                </a:endParaRPr>
              </a:p>
            </p:txBody>
          </p:sp>
          <p:sp>
            <p:nvSpPr>
              <p:cNvPr id="92" name="Google Shape;92;p12"/>
              <p:cNvSpPr/>
              <p:nvPr/>
            </p:nvSpPr>
            <p:spPr>
              <a:xfrm>
                <a:off x="11896686" y="9177417"/>
                <a:ext cx="2287800" cy="2554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Helvetica Neue"/>
                  <a:buNone/>
                </a:pPr>
                <a:r>
                  <a:rPr lang="es-MX" sz="2400" b="0" i="0" u="none" strike="noStrike" cap="none">
                    <a:solidFill>
                      <a:srgbClr val="000000"/>
                    </a:solidFill>
                    <a:latin typeface="Helvetica Neue"/>
                    <a:ea typeface="Helvetica Neue"/>
                    <a:cs typeface="Helvetica Neue"/>
                    <a:sym typeface="Helvetica Neue"/>
                  </a:rPr>
                  <a:t>Dirección General de Estadísticas Sociodemográficas.</a:t>
                </a:r>
                <a:endParaRPr sz="2400" b="0" i="0" u="none" strike="noStrike" cap="none">
                  <a:solidFill>
                    <a:srgbClr val="000000"/>
                  </a:solidFill>
                  <a:latin typeface="Noto Sans Symbols"/>
                  <a:ea typeface="Noto Sans Symbols"/>
                  <a:cs typeface="Noto Sans Symbols"/>
                  <a:sym typeface="Noto Sans Symbols"/>
                </a:endParaRPr>
              </a:p>
            </p:txBody>
          </p:sp>
        </p:grpSp>
        <p:sp>
          <p:nvSpPr>
            <p:cNvPr id="93" name="Google Shape;93;p12"/>
            <p:cNvSpPr/>
            <p:nvPr/>
          </p:nvSpPr>
          <p:spPr>
            <a:xfrm>
              <a:off x="8468266" y="8850311"/>
              <a:ext cx="2119200" cy="1107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6600"/>
                <a:buFont typeface="Helvetica Neue"/>
                <a:buNone/>
              </a:pPr>
              <a:r>
                <a:rPr lang="es-MX" sz="6600" b="1" i="0" u="none" strike="noStrike" cap="none">
                  <a:solidFill>
                    <a:srgbClr val="3F3F3F"/>
                  </a:solidFill>
                  <a:latin typeface="Helvetica Neue"/>
                  <a:ea typeface="Helvetica Neue"/>
                  <a:cs typeface="Helvetica Neue"/>
                  <a:sym typeface="Helvetica Neue"/>
                </a:rPr>
                <a:t>16</a:t>
              </a:r>
              <a:r>
                <a:rPr lang="es-MX" sz="4800" b="1" i="0" u="none" strike="noStrike" cap="none">
                  <a:solidFill>
                    <a:srgbClr val="3F3F3F"/>
                  </a:solidFill>
                  <a:latin typeface="Helvetica Neue"/>
                  <a:ea typeface="Helvetica Neue"/>
                  <a:cs typeface="Helvetica Neue"/>
                  <a:sym typeface="Helvetica Neue"/>
                </a:rPr>
                <a:t>%</a:t>
              </a:r>
              <a:endParaRPr sz="1800" b="1" i="0" u="none" strike="noStrike" cap="none">
                <a:solidFill>
                  <a:srgbClr val="3F3F3F"/>
                </a:solidFill>
                <a:latin typeface="Helvetica Neue"/>
                <a:ea typeface="Helvetica Neue"/>
                <a:cs typeface="Helvetica Neue"/>
                <a:sym typeface="Helvetica Neue"/>
              </a:endParaRPr>
            </a:p>
          </p:txBody>
        </p:sp>
      </p:grpSp>
      <p:sp>
        <p:nvSpPr>
          <p:cNvPr id="94" name="Google Shape;94;p12"/>
          <p:cNvSpPr txBox="1">
            <a:spLocks noGrp="1"/>
          </p:cNvSpPr>
          <p:nvPr>
            <p:ph type="body" idx="1"/>
          </p:nvPr>
        </p:nvSpPr>
        <p:spPr>
          <a:xfrm>
            <a:off x="16842694" y="273595"/>
            <a:ext cx="6734100" cy="988500"/>
          </a:xfrm>
          <a:prstGeom prst="rect">
            <a:avLst/>
          </a:prstGeom>
          <a:noFill/>
          <a:ln>
            <a:noFill/>
          </a:ln>
        </p:spPr>
        <p:txBody>
          <a:bodyPr spcFirstLastPara="1" wrap="square" lIns="45700" tIns="45700" rIns="45700" bIns="45700" anchor="t" anchorCtr="0">
            <a:noAutofit/>
          </a:bodyPr>
          <a:lstStyle/>
          <a:p>
            <a:pPr marL="0" lvl="0" indent="0" algn="ctr" rtl="0">
              <a:lnSpc>
                <a:spcPct val="100000"/>
              </a:lnSpc>
              <a:spcBef>
                <a:spcPts val="0"/>
              </a:spcBef>
              <a:spcAft>
                <a:spcPts val="0"/>
              </a:spcAft>
              <a:buSzPts val="6750"/>
              <a:buFont typeface="Arial"/>
              <a:buNone/>
            </a:pPr>
            <a:endParaRPr/>
          </a:p>
          <a:p>
            <a:pPr marL="0" lvl="0" indent="0" algn="l" rtl="0">
              <a:lnSpc>
                <a:spcPct val="100000"/>
              </a:lnSpc>
              <a:spcBef>
                <a:spcPts val="1200"/>
              </a:spcBef>
              <a:spcAft>
                <a:spcPts val="0"/>
              </a:spcAft>
              <a:buSzPts val="14375"/>
              <a:buFont typeface="Arial"/>
              <a:buNone/>
            </a:pPr>
            <a:r>
              <a:rPr lang="es-MX" sz="11500"/>
              <a:t> ~47</a:t>
            </a:r>
            <a:r>
              <a:rPr lang="es-MX"/>
              <a:t> años </a:t>
            </a:r>
            <a:endParaRPr/>
          </a:p>
        </p:txBody>
      </p:sp>
      <p:sp>
        <p:nvSpPr>
          <p:cNvPr id="95" name="Google Shape;95;p12"/>
          <p:cNvSpPr txBox="1">
            <a:spLocks noGrp="1"/>
          </p:cNvSpPr>
          <p:nvPr>
            <p:ph type="body" idx="2"/>
          </p:nvPr>
        </p:nvSpPr>
        <p:spPr>
          <a:xfrm>
            <a:off x="1215175" y="1165399"/>
            <a:ext cx="7955100" cy="3877200"/>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0"/>
              </a:spcAft>
              <a:buClr>
                <a:srgbClr val="002F58"/>
              </a:buClr>
              <a:buSzPts val="9000"/>
              <a:buFont typeface="Arial"/>
              <a:buNone/>
            </a:pPr>
            <a:r>
              <a:rPr lang="es-MX"/>
              <a:t>Adscripción de respondientes</a:t>
            </a:r>
            <a:endParaRPr/>
          </a:p>
        </p:txBody>
      </p:sp>
      <p:grpSp>
        <p:nvGrpSpPr>
          <p:cNvPr id="96" name="Google Shape;96;p12"/>
          <p:cNvGrpSpPr/>
          <p:nvPr/>
        </p:nvGrpSpPr>
        <p:grpSpPr>
          <a:xfrm>
            <a:off x="9774425" y="2760310"/>
            <a:ext cx="3763540" cy="2522715"/>
            <a:chOff x="19667106" y="8197665"/>
            <a:chExt cx="2124373" cy="2522715"/>
          </a:xfrm>
        </p:grpSpPr>
        <p:sp>
          <p:nvSpPr>
            <p:cNvPr id="97" name="Google Shape;97;p12"/>
            <p:cNvSpPr/>
            <p:nvPr/>
          </p:nvSpPr>
          <p:spPr>
            <a:xfrm>
              <a:off x="19667106" y="8197665"/>
              <a:ext cx="1547400" cy="1107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600"/>
                <a:buFont typeface="Impact"/>
                <a:buNone/>
              </a:pPr>
              <a:r>
                <a:rPr lang="es-MX" sz="5400" b="0" i="0" u="none" strike="noStrike" cap="none">
                  <a:solidFill>
                    <a:srgbClr val="000000"/>
                  </a:solidFill>
                  <a:latin typeface="Impact"/>
                  <a:ea typeface="Impact"/>
                  <a:cs typeface="Impact"/>
                  <a:sym typeface="Impact"/>
                </a:rPr>
                <a:t>CGOR</a:t>
              </a:r>
              <a:endParaRPr sz="2400" b="0" i="0" u="none" strike="noStrike" cap="none">
                <a:solidFill>
                  <a:srgbClr val="000000"/>
                </a:solidFill>
                <a:latin typeface="Helvetica Neue"/>
                <a:ea typeface="Helvetica Neue"/>
                <a:cs typeface="Helvetica Neue"/>
                <a:sym typeface="Helvetica Neue"/>
              </a:endParaRPr>
            </a:p>
          </p:txBody>
        </p:sp>
        <p:sp>
          <p:nvSpPr>
            <p:cNvPr id="98" name="Google Shape;98;p12"/>
            <p:cNvSpPr/>
            <p:nvPr/>
          </p:nvSpPr>
          <p:spPr>
            <a:xfrm>
              <a:off x="19965680" y="9150780"/>
              <a:ext cx="1825800" cy="1569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Helvetica Neue"/>
                <a:buNone/>
              </a:pPr>
              <a:r>
                <a:rPr lang="es-MX" sz="2400" b="0" i="0" u="none" strike="noStrike" cap="none">
                  <a:solidFill>
                    <a:srgbClr val="000000"/>
                  </a:solidFill>
                  <a:latin typeface="Helvetica Neue"/>
                  <a:ea typeface="Helvetica Neue"/>
                  <a:cs typeface="Helvetica Neue"/>
                  <a:sym typeface="Helvetica Neue"/>
                </a:rPr>
                <a:t>Coordinación General de operación Regional</a:t>
              </a:r>
              <a:endParaRPr sz="2400" b="0" i="0" u="none" strike="noStrike" cap="none">
                <a:solidFill>
                  <a:schemeClr val="dk1"/>
                </a:solidFill>
                <a:latin typeface="Helvetica Neue"/>
                <a:ea typeface="Helvetica Neue"/>
                <a:cs typeface="Helvetica Neue"/>
                <a:sym typeface="Helvetica Neue"/>
              </a:endParaRPr>
            </a:p>
          </p:txBody>
        </p:sp>
      </p:grpSp>
      <p:grpSp>
        <p:nvGrpSpPr>
          <p:cNvPr id="99" name="Google Shape;99;p12"/>
          <p:cNvGrpSpPr/>
          <p:nvPr/>
        </p:nvGrpSpPr>
        <p:grpSpPr>
          <a:xfrm>
            <a:off x="689770" y="8292875"/>
            <a:ext cx="4185734" cy="3584006"/>
            <a:chOff x="10688733" y="8658265"/>
            <a:chExt cx="4185734" cy="3584006"/>
          </a:xfrm>
        </p:grpSpPr>
        <p:grpSp>
          <p:nvGrpSpPr>
            <p:cNvPr id="100" name="Google Shape;100;p12"/>
            <p:cNvGrpSpPr/>
            <p:nvPr/>
          </p:nvGrpSpPr>
          <p:grpSpPr>
            <a:xfrm>
              <a:off x="10688733" y="8791313"/>
              <a:ext cx="4185734" cy="3450958"/>
              <a:chOff x="15436569" y="8250439"/>
              <a:chExt cx="2362686" cy="3450958"/>
            </a:xfrm>
          </p:grpSpPr>
          <p:sp>
            <p:nvSpPr>
              <p:cNvPr id="101" name="Google Shape;101;p12"/>
              <p:cNvSpPr/>
              <p:nvPr/>
            </p:nvSpPr>
            <p:spPr>
              <a:xfrm>
                <a:off x="15436569" y="8250439"/>
                <a:ext cx="1434600" cy="1107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600"/>
                  <a:buFont typeface="Impact"/>
                  <a:buNone/>
                </a:pPr>
                <a:r>
                  <a:rPr lang="es-MX" sz="5400" b="0" i="0" u="none" strike="noStrike" cap="none">
                    <a:solidFill>
                      <a:srgbClr val="000000"/>
                    </a:solidFill>
                    <a:latin typeface="Impact"/>
                    <a:ea typeface="Impact"/>
                    <a:cs typeface="Impact"/>
                    <a:sym typeface="Impact"/>
                  </a:rPr>
                  <a:t>DGIAI</a:t>
                </a:r>
                <a:endParaRPr sz="2400" b="0" i="0" u="none" strike="noStrike" cap="none">
                  <a:solidFill>
                    <a:srgbClr val="000000"/>
                  </a:solidFill>
                  <a:latin typeface="Helvetica Neue"/>
                  <a:ea typeface="Helvetica Neue"/>
                  <a:cs typeface="Helvetica Neue"/>
                  <a:sym typeface="Helvetica Neue"/>
                </a:endParaRPr>
              </a:p>
            </p:txBody>
          </p:sp>
          <p:sp>
            <p:nvSpPr>
              <p:cNvPr id="102" name="Google Shape;102;p12"/>
              <p:cNvSpPr/>
              <p:nvPr/>
            </p:nvSpPr>
            <p:spPr>
              <a:xfrm>
                <a:off x="15671355" y="9146897"/>
                <a:ext cx="2127900" cy="2554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Helvetica Neue"/>
                  <a:buNone/>
                </a:pPr>
                <a:r>
                  <a:rPr lang="es-MX" sz="2400" b="0" i="0" u="none" strike="noStrike" cap="none">
                    <a:solidFill>
                      <a:srgbClr val="000000"/>
                    </a:solidFill>
                    <a:latin typeface="Helvetica Neue"/>
                    <a:ea typeface="Helvetica Neue"/>
                    <a:cs typeface="Helvetica Neue"/>
                    <a:sym typeface="Helvetica Neue"/>
                  </a:rPr>
                  <a:t>Dirección General de Integración, Análisis e Investigación.</a:t>
                </a:r>
                <a:endParaRPr sz="2400" b="0" i="0" u="none" strike="noStrike" cap="none">
                  <a:solidFill>
                    <a:srgbClr val="000000"/>
                  </a:solidFill>
                  <a:latin typeface="Noto Sans Symbols"/>
                  <a:ea typeface="Noto Sans Symbols"/>
                  <a:cs typeface="Noto Sans Symbols"/>
                  <a:sym typeface="Noto Sans Symbols"/>
                </a:endParaRPr>
              </a:p>
            </p:txBody>
          </p:sp>
        </p:grpSp>
        <p:sp>
          <p:nvSpPr>
            <p:cNvPr id="103" name="Google Shape;103;p12"/>
            <p:cNvSpPr/>
            <p:nvPr/>
          </p:nvSpPr>
          <p:spPr>
            <a:xfrm>
              <a:off x="12950636" y="8658265"/>
              <a:ext cx="1574100" cy="1107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6600"/>
                <a:buFont typeface="Helvetica Neue"/>
                <a:buNone/>
              </a:pPr>
              <a:r>
                <a:rPr lang="es-MX" sz="6600" b="1" i="0" u="none" strike="noStrike" cap="none">
                  <a:solidFill>
                    <a:srgbClr val="3F3F3F"/>
                  </a:solidFill>
                  <a:latin typeface="Helvetica Neue"/>
                  <a:ea typeface="Helvetica Neue"/>
                  <a:cs typeface="Helvetica Neue"/>
                  <a:sym typeface="Helvetica Neue"/>
                </a:rPr>
                <a:t>6</a:t>
              </a:r>
              <a:r>
                <a:rPr lang="es-MX" sz="4800" b="1" i="0" u="none" strike="noStrike" cap="none">
                  <a:solidFill>
                    <a:srgbClr val="3F3F3F"/>
                  </a:solidFill>
                  <a:latin typeface="Helvetica Neue"/>
                  <a:ea typeface="Helvetica Neue"/>
                  <a:cs typeface="Helvetica Neue"/>
                  <a:sym typeface="Helvetica Neue"/>
                </a:rPr>
                <a:t>%</a:t>
              </a:r>
              <a:endParaRPr sz="1800" b="1" i="0" u="none" strike="noStrike" cap="none">
                <a:solidFill>
                  <a:srgbClr val="3F3F3F"/>
                </a:solidFill>
                <a:latin typeface="Helvetica Neue"/>
                <a:ea typeface="Helvetica Neue"/>
                <a:cs typeface="Helvetica Neue"/>
                <a:sym typeface="Helvetica Neue"/>
              </a:endParaRPr>
            </a:p>
          </p:txBody>
        </p:sp>
      </p:grpSp>
      <p:grpSp>
        <p:nvGrpSpPr>
          <p:cNvPr id="104" name="Google Shape;104;p12"/>
          <p:cNvGrpSpPr/>
          <p:nvPr/>
        </p:nvGrpSpPr>
        <p:grpSpPr>
          <a:xfrm>
            <a:off x="9928689" y="5531500"/>
            <a:ext cx="4605461" cy="2740721"/>
            <a:chOff x="15643381" y="5864046"/>
            <a:chExt cx="4605461" cy="2740721"/>
          </a:xfrm>
        </p:grpSpPr>
        <p:grpSp>
          <p:nvGrpSpPr>
            <p:cNvPr id="105" name="Google Shape;105;p12"/>
            <p:cNvGrpSpPr/>
            <p:nvPr/>
          </p:nvGrpSpPr>
          <p:grpSpPr>
            <a:xfrm>
              <a:off x="15643381" y="6103764"/>
              <a:ext cx="4481345" cy="2501003"/>
              <a:chOff x="20357659" y="4296603"/>
              <a:chExt cx="2529547" cy="2501003"/>
            </a:xfrm>
          </p:grpSpPr>
          <p:sp>
            <p:nvSpPr>
              <p:cNvPr id="106" name="Google Shape;106;p12"/>
              <p:cNvSpPr/>
              <p:nvPr/>
            </p:nvSpPr>
            <p:spPr>
              <a:xfrm>
                <a:off x="20357659" y="4296603"/>
                <a:ext cx="1278900" cy="1107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600"/>
                  <a:buFont typeface="Impact"/>
                  <a:buNone/>
                </a:pPr>
                <a:r>
                  <a:rPr lang="es-MX" sz="5400" b="0" i="0" u="none" strike="noStrike" cap="none">
                    <a:solidFill>
                      <a:srgbClr val="000000"/>
                    </a:solidFill>
                    <a:latin typeface="Impact"/>
                    <a:ea typeface="Impact"/>
                    <a:cs typeface="Impact"/>
                    <a:sym typeface="Impact"/>
                  </a:rPr>
                  <a:t>DGEE</a:t>
                </a:r>
                <a:endParaRPr sz="2400" b="0" i="0" u="none" strike="noStrike" cap="none">
                  <a:solidFill>
                    <a:srgbClr val="000000"/>
                  </a:solidFill>
                  <a:latin typeface="Helvetica Neue"/>
                  <a:ea typeface="Helvetica Neue"/>
                  <a:cs typeface="Helvetica Neue"/>
                  <a:sym typeface="Helvetica Neue"/>
                </a:endParaRPr>
              </a:p>
            </p:txBody>
          </p:sp>
          <p:sp>
            <p:nvSpPr>
              <p:cNvPr id="107" name="Google Shape;107;p12"/>
              <p:cNvSpPr/>
              <p:nvPr/>
            </p:nvSpPr>
            <p:spPr>
              <a:xfrm>
                <a:off x="20569406" y="5228006"/>
                <a:ext cx="2317800" cy="1569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Helvetica Neue"/>
                  <a:buNone/>
                </a:pPr>
                <a:r>
                  <a:rPr lang="es-MX" sz="2400" b="0" i="0" u="none" strike="noStrike" cap="none">
                    <a:solidFill>
                      <a:srgbClr val="000000"/>
                    </a:solidFill>
                    <a:latin typeface="Helvetica Neue"/>
                    <a:ea typeface="Helvetica Neue"/>
                    <a:cs typeface="Helvetica Neue"/>
                    <a:sym typeface="Helvetica Neue"/>
                  </a:rPr>
                  <a:t>Dirección General de Estadísticas Económicas.</a:t>
                </a:r>
                <a:endParaRPr sz="2400" b="0" i="0" u="none" strike="noStrike" cap="none">
                  <a:solidFill>
                    <a:srgbClr val="000000"/>
                  </a:solidFill>
                  <a:latin typeface="Noto Sans Symbols"/>
                  <a:ea typeface="Noto Sans Symbols"/>
                  <a:cs typeface="Noto Sans Symbols"/>
                  <a:sym typeface="Noto Sans Symbols"/>
                </a:endParaRPr>
              </a:p>
            </p:txBody>
          </p:sp>
        </p:grpSp>
        <p:sp>
          <p:nvSpPr>
            <p:cNvPr id="108" name="Google Shape;108;p12"/>
            <p:cNvSpPr/>
            <p:nvPr/>
          </p:nvSpPr>
          <p:spPr>
            <a:xfrm>
              <a:off x="18129642" y="5864046"/>
              <a:ext cx="2119200" cy="1107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6600"/>
                <a:buFont typeface="Helvetica Neue"/>
                <a:buNone/>
              </a:pPr>
              <a:r>
                <a:rPr lang="es-MX" sz="6600" b="1" i="0" u="none" strike="noStrike" cap="none">
                  <a:solidFill>
                    <a:srgbClr val="3F3F3F"/>
                  </a:solidFill>
                  <a:latin typeface="Helvetica Neue"/>
                  <a:ea typeface="Helvetica Neue"/>
                  <a:cs typeface="Helvetica Neue"/>
                  <a:sym typeface="Helvetica Neue"/>
                </a:rPr>
                <a:t>13</a:t>
              </a:r>
              <a:r>
                <a:rPr lang="es-MX" sz="4800" b="1" i="0" u="none" strike="noStrike" cap="none">
                  <a:solidFill>
                    <a:srgbClr val="3F3F3F"/>
                  </a:solidFill>
                  <a:latin typeface="Helvetica Neue"/>
                  <a:ea typeface="Helvetica Neue"/>
                  <a:cs typeface="Helvetica Neue"/>
                  <a:sym typeface="Helvetica Neue"/>
                </a:rPr>
                <a:t>%</a:t>
              </a:r>
              <a:endParaRPr sz="1800" b="1" i="0" u="none" strike="noStrike" cap="none">
                <a:solidFill>
                  <a:srgbClr val="3F3F3F"/>
                </a:solidFill>
                <a:latin typeface="Helvetica Neue"/>
                <a:ea typeface="Helvetica Neue"/>
                <a:cs typeface="Helvetica Neue"/>
                <a:sym typeface="Helvetica Neue"/>
              </a:endParaRPr>
            </a:p>
          </p:txBody>
        </p:sp>
      </p:grpSp>
      <p:sp>
        <p:nvSpPr>
          <p:cNvPr id="109" name="Google Shape;109;p12"/>
          <p:cNvSpPr/>
          <p:nvPr/>
        </p:nvSpPr>
        <p:spPr>
          <a:xfrm>
            <a:off x="12263751" y="2599925"/>
            <a:ext cx="2119200" cy="1107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6600"/>
              <a:buFont typeface="Helvetica Neue"/>
              <a:buNone/>
            </a:pPr>
            <a:r>
              <a:rPr lang="es-MX" sz="6600" b="1" i="0" u="none" strike="noStrike" cap="none">
                <a:solidFill>
                  <a:srgbClr val="3F3F3F"/>
                </a:solidFill>
                <a:latin typeface="Helvetica Neue"/>
                <a:ea typeface="Helvetica Neue"/>
                <a:cs typeface="Helvetica Neue"/>
                <a:sym typeface="Helvetica Neue"/>
              </a:rPr>
              <a:t>44</a:t>
            </a:r>
            <a:r>
              <a:rPr lang="es-MX" sz="4800" b="1" i="0" u="none" strike="noStrike" cap="none">
                <a:solidFill>
                  <a:srgbClr val="3F3F3F"/>
                </a:solidFill>
                <a:latin typeface="Helvetica Neue"/>
                <a:ea typeface="Helvetica Neue"/>
                <a:cs typeface="Helvetica Neue"/>
                <a:sym typeface="Helvetica Neue"/>
              </a:rPr>
              <a:t>%</a:t>
            </a:r>
            <a:endParaRPr sz="1800" b="1" i="0" u="none" strike="noStrike" cap="none">
              <a:solidFill>
                <a:srgbClr val="3F3F3F"/>
              </a:solidFill>
              <a:latin typeface="Helvetica Neue"/>
              <a:ea typeface="Helvetica Neue"/>
              <a:cs typeface="Helvetica Neue"/>
              <a:sym typeface="Helvetica Neue"/>
            </a:endParaRPr>
          </a:p>
        </p:txBody>
      </p:sp>
      <p:cxnSp>
        <p:nvCxnSpPr>
          <p:cNvPr id="110" name="Google Shape;110;p12"/>
          <p:cNvCxnSpPr/>
          <p:nvPr/>
        </p:nvCxnSpPr>
        <p:spPr>
          <a:xfrm>
            <a:off x="15535319" y="1615560"/>
            <a:ext cx="0" cy="8819400"/>
          </a:xfrm>
          <a:prstGeom prst="straightConnector1">
            <a:avLst/>
          </a:prstGeom>
          <a:noFill/>
          <a:ln w="28575" cap="flat" cmpd="sng">
            <a:solidFill>
              <a:srgbClr val="595959"/>
            </a:solidFill>
            <a:prstDash val="dash"/>
            <a:round/>
            <a:headEnd type="none" w="sm" len="sm"/>
            <a:tailEnd type="none" w="sm" len="sm"/>
          </a:ln>
        </p:spPr>
      </p:cxnSp>
      <p:sp>
        <p:nvSpPr>
          <p:cNvPr id="111" name="Google Shape;111;p12"/>
          <p:cNvSpPr/>
          <p:nvPr/>
        </p:nvSpPr>
        <p:spPr>
          <a:xfrm>
            <a:off x="1082098" y="11396897"/>
            <a:ext cx="101424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Helvetica Neue"/>
              <a:buNone/>
            </a:pPr>
            <a:r>
              <a:rPr lang="es-MX" sz="2000" b="0" i="0" u="none" strike="noStrike" cap="none">
                <a:solidFill>
                  <a:srgbClr val="000000"/>
                </a:solidFill>
                <a:latin typeface="Helvetica Neue"/>
                <a:ea typeface="Helvetica Neue"/>
                <a:cs typeface="Helvetica Neue"/>
                <a:sym typeface="Helvetica Neue"/>
              </a:rPr>
              <a:t>P2 ¿A qué Unidad Administrativa estás adscrito?. RU. Rotar. Total de respondientes: 62</a:t>
            </a:r>
            <a:endParaRPr/>
          </a:p>
          <a:p>
            <a:pPr marL="0" marR="0" lvl="0" indent="0" algn="l" rtl="0">
              <a:lnSpc>
                <a:spcPct val="100000"/>
              </a:lnSpc>
              <a:spcBef>
                <a:spcPts val="0"/>
              </a:spcBef>
              <a:spcAft>
                <a:spcPts val="0"/>
              </a:spcAft>
              <a:buClr>
                <a:srgbClr val="000000"/>
              </a:buClr>
              <a:buSzPts val="2000"/>
              <a:buFont typeface="Helvetica Neue"/>
              <a:buNone/>
            </a:pPr>
            <a:endParaRPr sz="2000" b="0" i="0" u="none" strike="noStrike" cap="none">
              <a:solidFill>
                <a:srgbClr val="000000"/>
              </a:solidFill>
              <a:latin typeface="Helvetica Neue"/>
              <a:ea typeface="Helvetica Neue"/>
              <a:cs typeface="Helvetica Neue"/>
              <a:sym typeface="Helvetica Neue"/>
            </a:endParaRPr>
          </a:p>
        </p:txBody>
      </p:sp>
      <p:sp>
        <p:nvSpPr>
          <p:cNvPr id="112" name="Google Shape;112;p12"/>
          <p:cNvSpPr/>
          <p:nvPr/>
        </p:nvSpPr>
        <p:spPr>
          <a:xfrm>
            <a:off x="20209811" y="10854671"/>
            <a:ext cx="4299900" cy="1323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Helvetica Neue"/>
              <a:buNone/>
            </a:pPr>
            <a:r>
              <a:rPr lang="es-MX" sz="2000" b="0" i="0" u="none" strike="noStrike" cap="none">
                <a:solidFill>
                  <a:srgbClr val="000000"/>
                </a:solidFill>
                <a:latin typeface="Helvetica Neue"/>
                <a:ea typeface="Helvetica Neue"/>
                <a:cs typeface="Helvetica Neue"/>
                <a:sym typeface="Helvetica Neue"/>
              </a:rPr>
              <a:t>P1. Por favor, indica tu edad. RA</a:t>
            </a:r>
            <a:endParaRPr/>
          </a:p>
          <a:p>
            <a:pPr marL="0" marR="0" lvl="0" indent="0" algn="l" rtl="0">
              <a:lnSpc>
                <a:spcPct val="100000"/>
              </a:lnSpc>
              <a:spcBef>
                <a:spcPts val="0"/>
              </a:spcBef>
              <a:spcAft>
                <a:spcPts val="0"/>
              </a:spcAft>
              <a:buClr>
                <a:srgbClr val="000000"/>
              </a:buClr>
              <a:buSzPts val="2000"/>
              <a:buFont typeface="Helvetica Neue"/>
              <a:buNone/>
            </a:pPr>
            <a:r>
              <a:rPr lang="es-MX" sz="2000" b="0" i="0" u="none" strike="noStrike" cap="none">
                <a:solidFill>
                  <a:srgbClr val="000000"/>
                </a:solidFill>
                <a:latin typeface="Helvetica Neue"/>
                <a:ea typeface="Helvetica Neue"/>
                <a:cs typeface="Helvetica Neue"/>
                <a:sym typeface="Helvetica Neue"/>
              </a:rPr>
              <a:t>P3 ¿Cuál es tu puesto? Rotar. RU</a:t>
            </a:r>
            <a:endParaRPr/>
          </a:p>
          <a:p>
            <a:pPr marL="0" marR="0" lvl="0" indent="0" algn="l" rtl="0">
              <a:lnSpc>
                <a:spcPct val="100000"/>
              </a:lnSpc>
              <a:spcBef>
                <a:spcPts val="0"/>
              </a:spcBef>
              <a:spcAft>
                <a:spcPts val="0"/>
              </a:spcAft>
              <a:buClr>
                <a:srgbClr val="000000"/>
              </a:buClr>
              <a:buSzPts val="2000"/>
              <a:buFont typeface="Helvetica Neue"/>
              <a:buNone/>
            </a:pPr>
            <a:r>
              <a:rPr lang="es-MX" sz="2000" b="0" i="0" u="none" strike="noStrike" cap="none">
                <a:solidFill>
                  <a:srgbClr val="000000"/>
                </a:solidFill>
                <a:latin typeface="Helvetica Neue"/>
                <a:ea typeface="Helvetica Neue"/>
                <a:cs typeface="Helvetica Neue"/>
                <a:sym typeface="Helvetica Neue"/>
              </a:rPr>
              <a:t>Total de respondientes: 62</a:t>
            </a:r>
            <a:endParaRPr/>
          </a:p>
          <a:p>
            <a:pPr marL="0" marR="0" lvl="0" indent="0" algn="l" rtl="0">
              <a:lnSpc>
                <a:spcPct val="100000"/>
              </a:lnSpc>
              <a:spcBef>
                <a:spcPts val="0"/>
              </a:spcBef>
              <a:spcAft>
                <a:spcPts val="0"/>
              </a:spcAft>
              <a:buClr>
                <a:srgbClr val="000000"/>
              </a:buClr>
              <a:buSzPts val="2000"/>
              <a:buFont typeface="Helvetica Neue"/>
              <a:buNone/>
            </a:pPr>
            <a:r>
              <a:rPr lang="es-MX" sz="2000" b="0" i="0" u="none" strike="noStrike" cap="none">
                <a:solidFill>
                  <a:srgbClr val="000000"/>
                </a:solidFill>
                <a:latin typeface="Helvetica Neue"/>
                <a:ea typeface="Helvetica Neue"/>
                <a:cs typeface="Helvetica Neue"/>
                <a:sym typeface="Helvetica Neue"/>
              </a:rPr>
              <a:t> </a:t>
            </a:r>
            <a:endParaRPr/>
          </a:p>
        </p:txBody>
      </p:sp>
      <p:sp>
        <p:nvSpPr>
          <p:cNvPr id="113" name="Google Shape;113;p12"/>
          <p:cNvSpPr/>
          <p:nvPr/>
        </p:nvSpPr>
        <p:spPr>
          <a:xfrm>
            <a:off x="16842694" y="519425"/>
            <a:ext cx="2119200" cy="769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Helvetica Neue"/>
              <a:buNone/>
            </a:pPr>
            <a:r>
              <a:rPr lang="es-MX" sz="4400" b="0" i="0" u="none" strike="noStrike" cap="none">
                <a:solidFill>
                  <a:srgbClr val="000000"/>
                </a:solidFill>
                <a:latin typeface="Helvetica Neue"/>
                <a:ea typeface="Helvetica Neue"/>
                <a:cs typeface="Helvetica Neue"/>
                <a:sym typeface="Helvetica Neue"/>
              </a:rPr>
              <a:t>Edad</a:t>
            </a:r>
            <a:endParaRPr/>
          </a:p>
        </p:txBody>
      </p:sp>
      <p:sp>
        <p:nvSpPr>
          <p:cNvPr id="114" name="Google Shape;114;p12"/>
          <p:cNvSpPr txBox="1">
            <a:spLocks noGrp="1"/>
          </p:cNvSpPr>
          <p:nvPr>
            <p:ph type="body" idx="3"/>
          </p:nvPr>
        </p:nvSpPr>
        <p:spPr>
          <a:xfrm>
            <a:off x="6955970" y="12466122"/>
            <a:ext cx="16949100" cy="942900"/>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0"/>
              </a:spcAft>
              <a:buClr>
                <a:srgbClr val="092F57"/>
              </a:buClr>
              <a:buSzPts val="6000"/>
              <a:buFont typeface="Arial"/>
              <a:buNone/>
            </a:pPr>
            <a:r>
              <a:rPr lang="es-MX"/>
              <a:t>Resultados Prueba Piloto Curso MPEG1</a:t>
            </a:r>
            <a:endParaRPr/>
          </a:p>
        </p:txBody>
      </p:sp>
      <p:pic>
        <p:nvPicPr>
          <p:cNvPr id="115" name="Google Shape;115;p12"/>
          <p:cNvPicPr preferRelativeResize="0"/>
          <p:nvPr/>
        </p:nvPicPr>
        <p:blipFill>
          <a:blip r:embed="rId3">
            <a:alphaModFix/>
          </a:blip>
          <a:stretch>
            <a:fillRect/>
          </a:stretch>
        </p:blipFill>
        <p:spPr>
          <a:xfrm>
            <a:off x="15905025" y="3707825"/>
            <a:ext cx="8198950" cy="6714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3"/>
          <p:cNvSpPr txBox="1">
            <a:spLocks noGrp="1"/>
          </p:cNvSpPr>
          <p:nvPr>
            <p:ph type="title"/>
          </p:nvPr>
        </p:nvSpPr>
        <p:spPr>
          <a:xfrm>
            <a:off x="9870168" y="8003422"/>
            <a:ext cx="12834257" cy="2286002"/>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0"/>
              </a:spcAft>
              <a:buClr>
                <a:srgbClr val="092F57"/>
              </a:buClr>
              <a:buSzPts val="8640"/>
              <a:buFont typeface="Arial"/>
              <a:buNone/>
            </a:pPr>
            <a:r>
              <a:rPr lang="es-MX" sz="8640"/>
              <a:t>Hallazgos y plan de acción  en torno a </a:t>
            </a:r>
            <a:br>
              <a:rPr lang="es-MX" sz="8640"/>
            </a:br>
            <a:r>
              <a:rPr lang="es-MX" sz="8640" u="sng"/>
              <a:t>Comunicación Interna</a:t>
            </a:r>
            <a:endParaRPr sz="8640" u="sng"/>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4"/>
          <p:cNvSpPr/>
          <p:nvPr/>
        </p:nvSpPr>
        <p:spPr>
          <a:xfrm>
            <a:off x="859969" y="10954826"/>
            <a:ext cx="20726400" cy="15696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Helvetica Neue"/>
              <a:buNone/>
            </a:pPr>
            <a:r>
              <a:rPr lang="es-MX" sz="2400" b="0" i="0" u="none" strike="noStrike" cap="none">
                <a:solidFill>
                  <a:srgbClr val="000000"/>
                </a:solidFill>
                <a:latin typeface="Helvetica Neue"/>
                <a:ea typeface="Helvetica Neue"/>
                <a:cs typeface="Helvetica Neue"/>
                <a:sym typeface="Helvetica Neue"/>
              </a:rPr>
              <a:t>P4. Previo a la realización de este curso, ¿conocías la Norma Técnica del Proceso de Producción de Información Estadística y Geográfica? Respuesta única. Rotar</a:t>
            </a:r>
            <a:endParaRPr/>
          </a:p>
          <a:p>
            <a:pPr marL="0" marR="0" lvl="0" indent="0" algn="l" rtl="0">
              <a:lnSpc>
                <a:spcPct val="100000"/>
              </a:lnSpc>
              <a:spcBef>
                <a:spcPts val="0"/>
              </a:spcBef>
              <a:spcAft>
                <a:spcPts val="0"/>
              </a:spcAft>
              <a:buClr>
                <a:srgbClr val="000000"/>
              </a:buClr>
              <a:buSzPts val="2400"/>
              <a:buFont typeface="Helvetica Neue"/>
              <a:buNone/>
            </a:pPr>
            <a:r>
              <a:rPr lang="es-MX" sz="2400" b="0" i="0" u="none" strike="noStrike" cap="none">
                <a:solidFill>
                  <a:srgbClr val="000000"/>
                </a:solidFill>
                <a:latin typeface="Helvetica Neue"/>
                <a:ea typeface="Helvetica Neue"/>
                <a:cs typeface="Helvetica Neue"/>
                <a:sym typeface="Helvetica Neue"/>
              </a:rPr>
              <a:t>Total de respondientes: 62</a:t>
            </a:r>
            <a:endParaRPr/>
          </a:p>
          <a:p>
            <a:pPr marL="0" marR="0" lvl="0" indent="0" algn="l" rtl="0">
              <a:lnSpc>
                <a:spcPct val="100000"/>
              </a:lnSpc>
              <a:spcBef>
                <a:spcPts val="0"/>
              </a:spcBef>
              <a:spcAft>
                <a:spcPts val="0"/>
              </a:spcAft>
              <a:buClr>
                <a:srgbClr val="000000"/>
              </a:buClr>
              <a:buSzPts val="2400"/>
              <a:buFont typeface="Helvetica Neue"/>
              <a:buNone/>
            </a:pPr>
            <a:endParaRPr sz="2400" b="0" i="0" u="none" strike="noStrike" cap="none">
              <a:solidFill>
                <a:srgbClr val="000000"/>
              </a:solidFill>
              <a:latin typeface="Helvetica Neue"/>
              <a:ea typeface="Helvetica Neue"/>
              <a:cs typeface="Helvetica Neue"/>
              <a:sym typeface="Helvetica Neue"/>
            </a:endParaRPr>
          </a:p>
        </p:txBody>
      </p:sp>
      <p:grpSp>
        <p:nvGrpSpPr>
          <p:cNvPr id="126" name="Google Shape;126;p14"/>
          <p:cNvGrpSpPr/>
          <p:nvPr/>
        </p:nvGrpSpPr>
        <p:grpSpPr>
          <a:xfrm>
            <a:off x="1480452" y="4105075"/>
            <a:ext cx="10711548" cy="4764097"/>
            <a:chOff x="5579928" y="-227291"/>
            <a:chExt cx="6960546" cy="4764097"/>
          </a:xfrm>
        </p:grpSpPr>
        <p:sp>
          <p:nvSpPr>
            <p:cNvPr id="127" name="Google Shape;127;p14"/>
            <p:cNvSpPr/>
            <p:nvPr/>
          </p:nvSpPr>
          <p:spPr>
            <a:xfrm>
              <a:off x="5579928" y="2890608"/>
              <a:ext cx="6960546" cy="16461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600"/>
                <a:buFont typeface="Impact"/>
                <a:buNone/>
              </a:pPr>
              <a:r>
                <a:rPr lang="es-MX" sz="11500" b="0" i="0" u="none" strike="noStrike" cap="none">
                  <a:solidFill>
                    <a:srgbClr val="000000"/>
                  </a:solidFill>
                  <a:latin typeface="Impact"/>
                  <a:ea typeface="Impact"/>
                  <a:cs typeface="Impact"/>
                  <a:sym typeface="Impact"/>
                </a:rPr>
                <a:t>No conocen la Norma MPEG</a:t>
              </a:r>
              <a:endParaRPr sz="5400" b="0" i="0" u="none" strike="noStrike" cap="none">
                <a:solidFill>
                  <a:srgbClr val="000000"/>
                </a:solidFill>
                <a:latin typeface="Helvetica Neue"/>
                <a:ea typeface="Helvetica Neue"/>
                <a:cs typeface="Helvetica Neue"/>
                <a:sym typeface="Helvetica Neue"/>
              </a:endParaRPr>
            </a:p>
          </p:txBody>
        </p:sp>
        <p:sp>
          <p:nvSpPr>
            <p:cNvPr id="128" name="Google Shape;128;p14"/>
            <p:cNvSpPr/>
            <p:nvPr/>
          </p:nvSpPr>
          <p:spPr>
            <a:xfrm>
              <a:off x="7812898" y="-227291"/>
              <a:ext cx="4159200" cy="3770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23900"/>
                <a:buFont typeface="Helvetica Neue"/>
                <a:buNone/>
              </a:pPr>
              <a:r>
                <a:rPr lang="es-MX" sz="23900" b="1" i="0" u="none" strike="noStrike" cap="none">
                  <a:solidFill>
                    <a:srgbClr val="3F3F3F"/>
                  </a:solidFill>
                  <a:latin typeface="Helvetica Neue"/>
                  <a:ea typeface="Helvetica Neue"/>
                  <a:cs typeface="Helvetica Neue"/>
                  <a:sym typeface="Helvetica Neue"/>
                </a:rPr>
                <a:t>76</a:t>
              </a:r>
              <a:r>
                <a:rPr lang="es-MX" sz="13800" b="1" i="0" u="none" strike="noStrike" cap="none">
                  <a:solidFill>
                    <a:srgbClr val="3F3F3F"/>
                  </a:solidFill>
                  <a:latin typeface="Helvetica Neue"/>
                  <a:ea typeface="Helvetica Neue"/>
                  <a:cs typeface="Helvetica Neue"/>
                  <a:sym typeface="Helvetica Neue"/>
                </a:rPr>
                <a:t>%</a:t>
              </a:r>
              <a:endParaRPr sz="5400" b="1" i="0" u="none" strike="noStrike" cap="none">
                <a:solidFill>
                  <a:srgbClr val="3F3F3F"/>
                </a:solidFill>
                <a:latin typeface="Helvetica Neue"/>
                <a:ea typeface="Helvetica Neue"/>
                <a:cs typeface="Helvetica Neue"/>
                <a:sym typeface="Helvetica Neue"/>
              </a:endParaRPr>
            </a:p>
          </p:txBody>
        </p:sp>
      </p:grpSp>
      <p:cxnSp>
        <p:nvCxnSpPr>
          <p:cNvPr id="129" name="Google Shape;129;p14"/>
          <p:cNvCxnSpPr/>
          <p:nvPr/>
        </p:nvCxnSpPr>
        <p:spPr>
          <a:xfrm>
            <a:off x="5910940" y="10352311"/>
            <a:ext cx="6400800" cy="0"/>
          </a:xfrm>
          <a:prstGeom prst="straightConnector1">
            <a:avLst/>
          </a:prstGeom>
          <a:noFill/>
          <a:ln w="38100" cap="flat" cmpd="sng">
            <a:solidFill>
              <a:srgbClr val="595959"/>
            </a:solidFill>
            <a:prstDash val="dash"/>
            <a:round/>
            <a:headEnd type="none" w="sm" len="sm"/>
            <a:tailEnd type="none" w="sm" len="sm"/>
          </a:ln>
        </p:spPr>
      </p:cxnSp>
      <p:cxnSp>
        <p:nvCxnSpPr>
          <p:cNvPr id="130" name="Google Shape;130;p14"/>
          <p:cNvCxnSpPr/>
          <p:nvPr/>
        </p:nvCxnSpPr>
        <p:spPr>
          <a:xfrm>
            <a:off x="12311740" y="1524003"/>
            <a:ext cx="5617029" cy="0"/>
          </a:xfrm>
          <a:prstGeom prst="straightConnector1">
            <a:avLst/>
          </a:prstGeom>
          <a:noFill/>
          <a:ln w="38100" cap="flat" cmpd="sng">
            <a:solidFill>
              <a:srgbClr val="595959"/>
            </a:solidFill>
            <a:prstDash val="dash"/>
            <a:round/>
            <a:headEnd type="none" w="sm" len="sm"/>
            <a:tailEnd type="none" w="sm" len="sm"/>
          </a:ln>
        </p:spPr>
      </p:cxnSp>
      <p:cxnSp>
        <p:nvCxnSpPr>
          <p:cNvPr id="131" name="Google Shape;131;p14"/>
          <p:cNvCxnSpPr/>
          <p:nvPr/>
        </p:nvCxnSpPr>
        <p:spPr>
          <a:xfrm rot="10800000">
            <a:off x="12311740" y="1524003"/>
            <a:ext cx="0" cy="8828308"/>
          </a:xfrm>
          <a:prstGeom prst="straightConnector1">
            <a:avLst/>
          </a:prstGeom>
          <a:noFill/>
          <a:ln w="38100" cap="flat" cmpd="sng">
            <a:solidFill>
              <a:srgbClr val="595959"/>
            </a:solidFill>
            <a:prstDash val="dash"/>
            <a:round/>
            <a:headEnd type="none" w="sm" len="sm"/>
            <a:tailEnd type="none" w="sm" len="sm"/>
          </a:ln>
        </p:spPr>
      </p:cxnSp>
      <p:grpSp>
        <p:nvGrpSpPr>
          <p:cNvPr id="132" name="Google Shape;132;p14"/>
          <p:cNvGrpSpPr/>
          <p:nvPr/>
        </p:nvGrpSpPr>
        <p:grpSpPr>
          <a:xfrm>
            <a:off x="13313226" y="1881425"/>
            <a:ext cx="8273143" cy="3786286"/>
            <a:chOff x="5579927" y="1087402"/>
            <a:chExt cx="8273143" cy="3786286"/>
          </a:xfrm>
        </p:grpSpPr>
        <p:sp>
          <p:nvSpPr>
            <p:cNvPr id="133" name="Google Shape;133;p14"/>
            <p:cNvSpPr/>
            <p:nvPr/>
          </p:nvSpPr>
          <p:spPr>
            <a:xfrm>
              <a:off x="5579927" y="3227490"/>
              <a:ext cx="8273143" cy="16461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600"/>
                <a:buFont typeface="Impact"/>
                <a:buNone/>
              </a:pPr>
              <a:r>
                <a:rPr lang="es-MX" sz="8000" b="0" i="0" u="none" strike="noStrike" cap="none">
                  <a:solidFill>
                    <a:srgbClr val="000000"/>
                  </a:solidFill>
                  <a:latin typeface="Impact"/>
                  <a:ea typeface="Impact"/>
                  <a:cs typeface="Impact"/>
                  <a:sym typeface="Impact"/>
                </a:rPr>
                <a:t>Si Conocen la Norma MPEG</a:t>
              </a:r>
              <a:endParaRPr sz="4000" b="0" i="0" u="none" strike="noStrike" cap="none">
                <a:solidFill>
                  <a:srgbClr val="000000"/>
                </a:solidFill>
                <a:latin typeface="Helvetica Neue"/>
                <a:ea typeface="Helvetica Neue"/>
                <a:cs typeface="Helvetica Neue"/>
                <a:sym typeface="Helvetica Neue"/>
              </a:endParaRPr>
            </a:p>
          </p:txBody>
        </p:sp>
        <p:sp>
          <p:nvSpPr>
            <p:cNvPr id="134" name="Google Shape;134;p14"/>
            <p:cNvSpPr/>
            <p:nvPr/>
          </p:nvSpPr>
          <p:spPr>
            <a:xfrm>
              <a:off x="7667248" y="1087402"/>
              <a:ext cx="4668300" cy="264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16600"/>
                <a:buFont typeface="Helvetica Neue"/>
                <a:buNone/>
              </a:pPr>
              <a:r>
                <a:rPr lang="es-MX" sz="16600" b="1" i="0" u="none" strike="noStrike" cap="none">
                  <a:solidFill>
                    <a:srgbClr val="3F3F3F"/>
                  </a:solidFill>
                  <a:latin typeface="Helvetica Neue"/>
                  <a:ea typeface="Helvetica Neue"/>
                  <a:cs typeface="Helvetica Neue"/>
                  <a:sym typeface="Helvetica Neue"/>
                </a:rPr>
                <a:t>24</a:t>
              </a:r>
              <a:r>
                <a:rPr lang="es-MX" sz="9600" b="1" i="0" u="none" strike="noStrike" cap="none">
                  <a:solidFill>
                    <a:srgbClr val="3F3F3F"/>
                  </a:solidFill>
                  <a:latin typeface="Helvetica Neue"/>
                  <a:ea typeface="Helvetica Neue"/>
                  <a:cs typeface="Helvetica Neue"/>
                  <a:sym typeface="Helvetica Neue"/>
                </a:rPr>
                <a:t>%</a:t>
              </a:r>
              <a:endParaRPr sz="4400" b="1" i="0" u="none" strike="noStrike" cap="none">
                <a:solidFill>
                  <a:srgbClr val="3F3F3F"/>
                </a:solidFill>
                <a:latin typeface="Helvetica Neue"/>
                <a:ea typeface="Helvetica Neue"/>
                <a:cs typeface="Helvetica Neue"/>
                <a:sym typeface="Helvetica Neue"/>
              </a:endParaRPr>
            </a:p>
          </p:txBody>
        </p:sp>
      </p:grpSp>
      <p:sp>
        <p:nvSpPr>
          <p:cNvPr id="135" name="Google Shape;135;p14"/>
          <p:cNvSpPr txBox="1"/>
          <p:nvPr/>
        </p:nvSpPr>
        <p:spPr>
          <a:xfrm>
            <a:off x="711163" y="1368977"/>
            <a:ext cx="10384667" cy="1683208"/>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2F58"/>
              </a:buClr>
              <a:buSzPts val="6000"/>
              <a:buFont typeface="Helvetica Neue"/>
              <a:buNone/>
            </a:pPr>
            <a:r>
              <a:rPr lang="es-MX" sz="6000" b="0" i="0" u="none" strike="noStrike" cap="none">
                <a:solidFill>
                  <a:srgbClr val="002F58"/>
                </a:solidFill>
                <a:latin typeface="Helvetica Neue"/>
                <a:ea typeface="Helvetica Neue"/>
                <a:cs typeface="Helvetica Neue"/>
                <a:sym typeface="Helvetica Neue"/>
              </a:rPr>
              <a:t>A 6 meses de la entrada en vigor de la Norma … </a:t>
            </a:r>
            <a:endParaRPr/>
          </a:p>
        </p:txBody>
      </p:sp>
      <p:sp>
        <p:nvSpPr>
          <p:cNvPr id="136" name="Google Shape;136;p14"/>
          <p:cNvSpPr txBox="1"/>
          <p:nvPr/>
        </p:nvSpPr>
        <p:spPr>
          <a:xfrm>
            <a:off x="6955970" y="12466122"/>
            <a:ext cx="16949060" cy="942812"/>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92F57"/>
              </a:buClr>
              <a:buSzPts val="6000"/>
              <a:buFont typeface="Arial"/>
              <a:buNone/>
            </a:pPr>
            <a:r>
              <a:rPr lang="es-MX" sz="6000" b="0" i="0" u="none" strike="noStrike" cap="none">
                <a:solidFill>
                  <a:srgbClr val="092F57"/>
                </a:solidFill>
                <a:latin typeface="Arial"/>
                <a:ea typeface="Arial"/>
                <a:cs typeface="Arial"/>
                <a:sym typeface="Arial"/>
              </a:rPr>
              <a:t>Resultados Prueba Piloto Curso MPEG1</a:t>
            </a:r>
            <a:endParaRPr sz="6000" b="0" i="0" u="none" strike="noStrike" cap="none">
              <a:solidFill>
                <a:srgbClr val="092F57"/>
              </a:solidFill>
              <a:latin typeface="Arial"/>
              <a:ea typeface="Arial"/>
              <a:cs typeface="Arial"/>
              <a:sym typeface="Arial"/>
            </a:endParaRPr>
          </a:p>
        </p:txBody>
      </p:sp>
      <p:sp>
        <p:nvSpPr>
          <p:cNvPr id="137" name="Google Shape;137;p14"/>
          <p:cNvSpPr/>
          <p:nvPr/>
        </p:nvSpPr>
        <p:spPr>
          <a:xfrm>
            <a:off x="20541344" y="534487"/>
            <a:ext cx="3918857" cy="461665"/>
          </a:xfrm>
          <a:prstGeom prst="rect">
            <a:avLst/>
          </a:prstGeom>
          <a:solidFill>
            <a:srgbClr val="979797"/>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3000"/>
              <a:buFont typeface="Helvetica Neue"/>
              <a:buNone/>
            </a:pPr>
            <a:r>
              <a:rPr lang="es-MX" sz="3000" b="1" i="0" u="none" strike="noStrike" cap="none">
                <a:solidFill>
                  <a:schemeClr val="lt1"/>
                </a:solidFill>
                <a:latin typeface="Helvetica Neue"/>
                <a:ea typeface="Helvetica Neue"/>
                <a:cs typeface="Helvetica Neue"/>
                <a:sym typeface="Helvetica Neue"/>
              </a:rPr>
              <a:t>Hallazgo</a:t>
            </a:r>
            <a:endParaRPr/>
          </a:p>
        </p:txBody>
      </p:sp>
    </p:spTree>
  </p:cSld>
  <p:clrMapOvr>
    <a:masterClrMapping/>
  </p:clrMapOvr>
</p:sld>
</file>

<file path=ppt/theme/theme1.xml><?xml version="1.0" encoding="utf-8"?>
<a:theme xmlns:a="http://schemas.openxmlformats.org/drawingml/2006/main" name="Título texto">
  <a:themeElements>
    <a:clrScheme name="Título texto">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ítulo texto">
  <a:themeElements>
    <a:clrScheme name="Título texto">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2867</Words>
  <Application>Microsoft Office PowerPoint</Application>
  <PresentationFormat>Personalizado</PresentationFormat>
  <Paragraphs>337</Paragraphs>
  <Slides>24</Slides>
  <Notes>24</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24</vt:i4>
      </vt:variant>
    </vt:vector>
  </HeadingPairs>
  <TitlesOfParts>
    <vt:vector size="32" baseType="lpstr">
      <vt:lpstr>Calibri</vt:lpstr>
      <vt:lpstr>Impact</vt:lpstr>
      <vt:lpstr>Helvetica Neue</vt:lpstr>
      <vt:lpstr>Noto Sans Symbols</vt:lpstr>
      <vt:lpstr>Arial</vt:lpstr>
      <vt:lpstr>Avenir</vt:lpstr>
      <vt:lpstr>Wingdings</vt:lpstr>
      <vt:lpstr>Título texto</vt:lpstr>
      <vt:lpstr>MPEG </vt:lpstr>
      <vt:lpstr>Presentación de PowerPoint</vt:lpstr>
      <vt:lpstr>Contexto</vt:lpstr>
      <vt:lpstr>Presentación de PowerPoint</vt:lpstr>
      <vt:lpstr>Presentación de PowerPoint</vt:lpstr>
      <vt:lpstr>Presentación de PowerPoint</vt:lpstr>
      <vt:lpstr>Presentación de PowerPoint</vt:lpstr>
      <vt:lpstr>Hallazgos y plan de acción  en torno a  Comunicación Interna</vt:lpstr>
      <vt:lpstr>Presentación de PowerPoint</vt:lpstr>
      <vt:lpstr>Presentación de PowerPoint</vt:lpstr>
      <vt:lpstr>Presentación de PowerPoint</vt:lpstr>
      <vt:lpstr>Presentación de PowerPoint</vt:lpstr>
      <vt:lpstr>Presentación de PowerPoint</vt:lpstr>
      <vt:lpstr>Hallazgos y plan de acción  en torno a  Capacitación</vt:lpstr>
      <vt:lpstr>Presentación de PowerPoint</vt:lpstr>
      <vt:lpstr>Presentación de PowerPoint</vt:lpstr>
      <vt:lpstr>Presentación de PowerPoint</vt:lpstr>
      <vt:lpstr>Presentación de PowerPoint</vt:lpstr>
      <vt:lpstr>Sistema de evidencias PTracking</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MPEG </dc:title>
  <cp:lastModifiedBy>FERNANDEZ CONDE XIMENA</cp:lastModifiedBy>
  <cp:revision>6</cp:revision>
  <dcterms:modified xsi:type="dcterms:W3CDTF">2019-05-02T15:38:34Z</dcterms:modified>
</cp:coreProperties>
</file>